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Lst>
  <p:notesMasterIdLst>
    <p:notesMasterId r:id="rId46"/>
  </p:notesMasterIdLst>
  <p:sldIdLst>
    <p:sldId id="334" r:id="rId2"/>
    <p:sldId id="409" r:id="rId3"/>
    <p:sldId id="335" r:id="rId4"/>
    <p:sldId id="336" r:id="rId5"/>
    <p:sldId id="339" r:id="rId6"/>
    <p:sldId id="337" r:id="rId7"/>
    <p:sldId id="338" r:id="rId8"/>
    <p:sldId id="458" r:id="rId9"/>
    <p:sldId id="459" r:id="rId10"/>
    <p:sldId id="460" r:id="rId11"/>
    <p:sldId id="469" r:id="rId12"/>
    <p:sldId id="470" r:id="rId13"/>
    <p:sldId id="471" r:id="rId14"/>
    <p:sldId id="472" r:id="rId15"/>
    <p:sldId id="378" r:id="rId16"/>
    <p:sldId id="384" r:id="rId17"/>
    <p:sldId id="395" r:id="rId18"/>
    <p:sldId id="340" r:id="rId19"/>
    <p:sldId id="411" r:id="rId20"/>
    <p:sldId id="400" r:id="rId21"/>
    <p:sldId id="403" r:id="rId22"/>
    <p:sldId id="383" r:id="rId23"/>
    <p:sldId id="410" r:id="rId24"/>
    <p:sldId id="412" r:id="rId25"/>
    <p:sldId id="450" r:id="rId26"/>
    <p:sldId id="388" r:id="rId27"/>
    <p:sldId id="419" r:id="rId28"/>
    <p:sldId id="420" r:id="rId29"/>
    <p:sldId id="309" r:id="rId30"/>
    <p:sldId id="311" r:id="rId31"/>
    <p:sldId id="312" r:id="rId32"/>
    <p:sldId id="306" r:id="rId33"/>
    <p:sldId id="318" r:id="rId34"/>
    <p:sldId id="319" r:id="rId35"/>
    <p:sldId id="320" r:id="rId36"/>
    <p:sldId id="372" r:id="rId37"/>
    <p:sldId id="374" r:id="rId38"/>
    <p:sldId id="376" r:id="rId39"/>
    <p:sldId id="377" r:id="rId40"/>
    <p:sldId id="455" r:id="rId41"/>
    <p:sldId id="444" r:id="rId42"/>
    <p:sldId id="445" r:id="rId43"/>
    <p:sldId id="446" r:id="rId44"/>
    <p:sldId id="476"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1E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540" autoAdjust="0"/>
    <p:restoredTop sz="84653" autoAdjust="0"/>
  </p:normalViewPr>
  <p:slideViewPr>
    <p:cSldViewPr snapToGrid="0" snapToObjects="1">
      <p:cViewPr varScale="1">
        <p:scale>
          <a:sx n="80" d="100"/>
          <a:sy n="80" d="100"/>
        </p:scale>
        <p:origin x="208" y="336"/>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962E0E8-5D7F-4A4D-AFAC-7307F4D422B3}" type="datetimeFigureOut">
              <a:rPr lang="en-US" smtClean="0"/>
              <a:t>8/8/21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E4CEC8-0C82-C94C-B767-100DFC433D77}" type="slidenum">
              <a:rPr lang="en-US" smtClean="0"/>
              <a:t>‹#›</a:t>
            </a:fld>
            <a:endParaRPr lang="en-US"/>
          </a:p>
        </p:txBody>
      </p:sp>
    </p:spTree>
    <p:extLst>
      <p:ext uri="{BB962C8B-B14F-4D97-AF65-F5344CB8AC3E}">
        <p14:creationId xmlns:p14="http://schemas.microsoft.com/office/powerpoint/2010/main" val="44834897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F0FB80-4FBE-4CA4-B126-024C26E96988}" type="slidenum">
              <a:rPr lang="en-US" smtClean="0"/>
              <a:t>1</a:t>
            </a:fld>
            <a:endParaRPr lang="en-US"/>
          </a:p>
        </p:txBody>
      </p:sp>
    </p:spTree>
    <p:extLst>
      <p:ext uri="{BB962C8B-B14F-4D97-AF65-F5344CB8AC3E}">
        <p14:creationId xmlns:p14="http://schemas.microsoft.com/office/powerpoint/2010/main" val="40483043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969DEA-BFC3-3743-B2BF-08E3AE951ACE}" type="slidenum">
              <a:rPr lang="en-US" smtClean="0"/>
              <a:t>24</a:t>
            </a:fld>
            <a:endParaRPr lang="en-US"/>
          </a:p>
        </p:txBody>
      </p:sp>
    </p:spTree>
    <p:extLst>
      <p:ext uri="{BB962C8B-B14F-4D97-AF65-F5344CB8AC3E}">
        <p14:creationId xmlns:p14="http://schemas.microsoft.com/office/powerpoint/2010/main" val="7233530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a:p>
        </p:txBody>
      </p:sp>
      <p:sp>
        <p:nvSpPr>
          <p:cNvPr id="4" name="Slide Number Placeholder 3"/>
          <p:cNvSpPr>
            <a:spLocks noGrp="1"/>
          </p:cNvSpPr>
          <p:nvPr>
            <p:ph type="sldNum" sz="quarter" idx="5"/>
          </p:nvPr>
        </p:nvSpPr>
        <p:spPr/>
        <p:txBody>
          <a:bodyPr/>
          <a:lstStyle/>
          <a:p>
            <a:fld id="{197B3FA7-EFAF-D041-9374-CD5CA9CD8D2D}" type="slidenum">
              <a:rPr lang="en-US" smtClean="0"/>
              <a:t>26</a:t>
            </a:fld>
            <a:endParaRPr lang="en-US"/>
          </a:p>
        </p:txBody>
      </p:sp>
    </p:spTree>
    <p:extLst>
      <p:ext uri="{BB962C8B-B14F-4D97-AF65-F5344CB8AC3E}">
        <p14:creationId xmlns:p14="http://schemas.microsoft.com/office/powerpoint/2010/main" val="871512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969DEA-BFC3-3743-B2BF-08E3AE951ACE}" type="slidenum">
              <a:rPr lang="en-US" smtClean="0"/>
              <a:t>41</a:t>
            </a:fld>
            <a:endParaRPr lang="en-US"/>
          </a:p>
        </p:txBody>
      </p:sp>
    </p:spTree>
    <p:extLst>
      <p:ext uri="{BB962C8B-B14F-4D97-AF65-F5344CB8AC3E}">
        <p14:creationId xmlns:p14="http://schemas.microsoft.com/office/powerpoint/2010/main" val="16141893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F0FB80-4FBE-4CA4-B126-024C26E96988}" type="slidenum">
              <a:rPr lang="en-US" smtClean="0"/>
              <a:t>42</a:t>
            </a:fld>
            <a:endParaRPr lang="en-US"/>
          </a:p>
        </p:txBody>
      </p:sp>
    </p:spTree>
    <p:extLst>
      <p:ext uri="{BB962C8B-B14F-4D97-AF65-F5344CB8AC3E}">
        <p14:creationId xmlns:p14="http://schemas.microsoft.com/office/powerpoint/2010/main" val="2475676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37:notes"/>
          <p:cNvSpPr>
            <a:spLocks noGrp="1" noRot="1" noChangeAspect="1"/>
          </p:cNvSpPr>
          <p:nvPr>
            <p:ph type="sldImg" idx="2"/>
          </p:nvPr>
        </p:nvSpPr>
        <p:spPr>
          <a:xfrm>
            <a:off x="344488"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27" name="Google Shape;1127;p37:notes"/>
          <p:cNvSpPr txBox="1">
            <a:spLocks noGrp="1"/>
          </p:cNvSpPr>
          <p:nvPr>
            <p:ph type="body" idx="1"/>
          </p:nvPr>
        </p:nvSpPr>
        <p:spPr>
          <a:xfrm>
            <a:off x="917575" y="4416425"/>
            <a:ext cx="5046663" cy="4183063"/>
          </a:xfrm>
          <a:prstGeom prst="rect">
            <a:avLst/>
          </a:prstGeom>
          <a:noFill/>
          <a:ln>
            <a:noFill/>
          </a:ln>
        </p:spPr>
        <p:txBody>
          <a:bodyPr spcFirstLastPara="1" wrap="square" lIns="93150" tIns="46575" rIns="93150" bIns="46575" anchor="t" anchorCtr="0">
            <a:noAutofit/>
          </a:bodyPr>
          <a:lstStyle/>
          <a:p>
            <a:pPr marL="231115" marR="0" lvl="0" indent="-231115" algn="l" rtl="0">
              <a:spcBef>
                <a:spcPts val="0"/>
              </a:spcBef>
              <a:spcAft>
                <a:spcPts val="0"/>
              </a:spcAft>
              <a:buClr>
                <a:schemeClr val="dk1"/>
              </a:buClr>
              <a:buSzPts val="1200"/>
              <a:buFont typeface="Times New Roman"/>
              <a:buAutoNum type="arabicPeriod"/>
            </a:pPr>
            <a:r>
              <a:rPr lang="en-US" sz="1200" b="0" i="0" u="none" strike="noStrike" cap="none">
                <a:solidFill>
                  <a:schemeClr val="dk1"/>
                </a:solidFill>
                <a:latin typeface="Times New Roman"/>
                <a:ea typeface="Times New Roman"/>
                <a:cs typeface="Times New Roman"/>
                <a:sym typeface="Times New Roman"/>
              </a:rPr>
              <a:t>Change low resource IL to a language which is not in wikipedia</a:t>
            </a:r>
            <a:endParaRPr sz="1200" b="0" i="0" u="none" strike="noStrike" cap="none">
              <a:solidFill>
                <a:schemeClr val="dk1"/>
              </a:solidFill>
              <a:latin typeface="Times New Roman"/>
              <a:ea typeface="Times New Roman"/>
              <a:cs typeface="Times New Roman"/>
              <a:sym typeface="Times New Roman"/>
            </a:endParaRPr>
          </a:p>
          <a:p>
            <a:pPr marL="231115" marR="0" lvl="0" indent="-231115" algn="l" rtl="0">
              <a:spcBef>
                <a:spcPts val="360"/>
              </a:spcBef>
              <a:spcAft>
                <a:spcPts val="0"/>
              </a:spcAft>
              <a:buClr>
                <a:schemeClr val="dk1"/>
              </a:buClr>
              <a:buSzPts val="1200"/>
              <a:buFont typeface="Times New Roman"/>
              <a:buAutoNum type="arabicPeriod"/>
            </a:pPr>
            <a:r>
              <a:rPr lang="en-US" sz="1200" b="0" i="0" u="none" strike="noStrike" cap="none">
                <a:solidFill>
                  <a:schemeClr val="dk1"/>
                </a:solidFill>
                <a:latin typeface="Times New Roman"/>
                <a:ea typeface="Times New Roman"/>
                <a:cs typeface="Times New Roman"/>
                <a:sym typeface="Times New Roman"/>
              </a:rPr>
              <a:t>Word-level: from bi-lingual dicts and alignment; structure-level comes from wals; multi-level alignment</a:t>
            </a:r>
            <a:endParaRPr sz="1200" b="0" i="0" u="none" strike="noStrike" cap="none">
              <a:solidFill>
                <a:schemeClr val="dk1"/>
              </a:solidFill>
              <a:latin typeface="Times New Roman"/>
              <a:ea typeface="Times New Roman"/>
              <a:cs typeface="Times New Roman"/>
              <a:sym typeface="Times New Roman"/>
            </a:endParaRPr>
          </a:p>
        </p:txBody>
      </p:sp>
      <p:sp>
        <p:nvSpPr>
          <p:cNvPr id="1128" name="Google Shape;1128;p37:notes"/>
          <p:cNvSpPr txBox="1">
            <a:spLocks noGrp="1"/>
          </p:cNvSpPr>
          <p:nvPr>
            <p:ph type="sldNum" idx="12"/>
          </p:nvPr>
        </p:nvSpPr>
        <p:spPr>
          <a:xfrm>
            <a:off x="3898900" y="8831263"/>
            <a:ext cx="2982913" cy="465137"/>
          </a:xfrm>
          <a:prstGeom prst="rect">
            <a:avLst/>
          </a:prstGeom>
          <a:noFill/>
          <a:ln>
            <a:noFill/>
          </a:ln>
        </p:spPr>
        <p:txBody>
          <a:bodyPr spcFirstLastPara="1" wrap="square" lIns="93150" tIns="46575" rIns="93150" bIns="46575"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44</a:t>
            </a:fld>
            <a:endParaRPr sz="120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0429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300 papers… every day… impossible</a:t>
            </a:r>
            <a:r>
              <a:rPr lang="en-US" baseline="0" dirty="0" smtClean="0"/>
              <a:t> to read… keyword search… abstract doesn’t reflect… results; ignore most of them. Cancer and surgery… 3 days… walk through all posters..   In our field papers that were published twenty years ago are not that important…</a:t>
            </a:r>
            <a:endParaRPr lang="en-US" dirty="0" smtClean="0"/>
          </a:p>
          <a:p>
            <a:r>
              <a:rPr lang="en-US" dirty="0" smtClean="0"/>
              <a:t> including mining PubMed bibliographic data, research papers in PubMed, clinical data sets and numerous bio-medical websites and social media related to medical sciences, where data related to diseases, drugs, treatments, chemical compounds, proteins, genes, biological pathways can be integrated and extracted from text data and their characteristics and relationships can be mined from such datasets as well</a:t>
            </a:r>
          </a:p>
          <a:p>
            <a:r>
              <a:rPr lang="en-US" sz="1200" dirty="0" smtClean="0"/>
              <a:t>. Older literature is often extremely important (and overlooked), and indeed, often provides a rich source of information that can lead to new hypotheses. This makes the information overload problem event more serious, because we need distill and connect knowledge from papers that may cover 70 years. </a:t>
            </a:r>
            <a:endParaRPr lang="en-US" dirty="0"/>
          </a:p>
        </p:txBody>
      </p:sp>
      <p:sp>
        <p:nvSpPr>
          <p:cNvPr id="4" name="Slide Number Placeholder 3"/>
          <p:cNvSpPr>
            <a:spLocks noGrp="1"/>
          </p:cNvSpPr>
          <p:nvPr>
            <p:ph type="sldNum" sz="quarter" idx="10"/>
          </p:nvPr>
        </p:nvSpPr>
        <p:spPr>
          <a:xfrm>
            <a:off x="3898900" y="8831263"/>
            <a:ext cx="2982913" cy="465137"/>
          </a:xfrm>
          <a:prstGeom prst="rect">
            <a:avLst/>
          </a:prstGeom>
        </p:spPr>
        <p:txBody>
          <a:bodyPr/>
          <a:lstStyle/>
          <a:p>
            <a:fld id="{8BDBA505-D187-42F1-8AFA-901C62EFA389}"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862953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a:spcBef>
                <a:spcPts val="0"/>
              </a:spcBef>
              <a:spcAft>
                <a:spcPts val="0"/>
              </a:spcAft>
            </a:pPr>
            <a:r>
              <a:rPr lang="en-US" sz="1800" dirty="0">
                <a:effectLst/>
                <a:latin typeface="Cambria" panose="02040503050406030204" pitchFamily="18" charset="0"/>
                <a:ea typeface="MS Mincho" panose="02020609040205080304" pitchFamily="49" charset="-128"/>
                <a:cs typeface="Times New Roman" panose="02020603050405020304" pitchFamily="18" charset="0"/>
              </a:rPr>
              <a:t>To tackle these two challenges, we propose a new framework COVID-KG to accelerate scientific discovery and build a bridge between clinicians and biology scientists. </a:t>
            </a:r>
          </a:p>
          <a:p>
            <a:pPr marL="0" marR="0">
              <a:spcBef>
                <a:spcPts val="0"/>
              </a:spcBef>
              <a:spcAft>
                <a:spcPts val="0"/>
              </a:spcAft>
            </a:pPr>
            <a:r>
              <a:rPr lang="en-US" sz="1800" dirty="0">
                <a:effectLst/>
                <a:latin typeface="Cambria" panose="02040503050406030204" pitchFamily="18" charset="0"/>
                <a:ea typeface="MS Mincho" panose="02020609040205080304" pitchFamily="49" charset="-128"/>
                <a:cs typeface="Times New Roman" panose="02020603050405020304" pitchFamily="18" charset="0"/>
              </a:rPr>
              <a:t>COVID-KG starts by reading existing papers to build multimedia knowledge graphs (KGs), in which nodes are entities/concepts and edges represent relations and events involving these entities, extracted from both text and images. </a:t>
            </a:r>
          </a:p>
          <a:p>
            <a:pPr marL="0" marR="0">
              <a:spcBef>
                <a:spcPts val="0"/>
              </a:spcBef>
              <a:spcAft>
                <a:spcPts val="0"/>
              </a:spcAft>
            </a:pPr>
            <a:endParaRPr lang="en-US" sz="1800" dirty="0">
              <a:effectLst/>
              <a:latin typeface="Cambria" panose="02040503050406030204" pitchFamily="18" charset="0"/>
              <a:ea typeface="MS Mincho" panose="02020609040205080304" pitchFamily="49" charset="-128"/>
              <a:cs typeface="Times New Roman" panose="02020603050405020304" pitchFamily="18" charset="0"/>
            </a:endParaRPr>
          </a:p>
          <a:p>
            <a:pPr marL="0" marR="0">
              <a:spcBef>
                <a:spcPts val="0"/>
              </a:spcBef>
              <a:spcAft>
                <a:spcPts val="0"/>
              </a:spcAft>
            </a:pPr>
            <a:r>
              <a:rPr lang="en-US" sz="1800" dirty="0">
                <a:effectLst/>
                <a:latin typeface="Cambria" panose="02040503050406030204" pitchFamily="18" charset="0"/>
                <a:ea typeface="MS Mincho" panose="02020609040205080304" pitchFamily="49" charset="-128"/>
                <a:cs typeface="Times New Roman" panose="02020603050405020304" pitchFamily="18" charset="0"/>
              </a:rPr>
              <a:t>Given the knowledge graphs  enriched with path ranking and evidence mining, COVID-KG answers natural language questions effectively.</a:t>
            </a:r>
          </a:p>
          <a:p>
            <a:pPr marL="0" marR="0">
              <a:spcBef>
                <a:spcPts val="0"/>
              </a:spcBef>
              <a:spcAft>
                <a:spcPts val="0"/>
              </a:spcAft>
            </a:pPr>
            <a:r>
              <a:rPr lang="en-US" sz="1800" dirty="0">
                <a:effectLst/>
                <a:latin typeface="Cambria" panose="02040503050406030204" pitchFamily="18" charset="0"/>
                <a:ea typeface="MS Mincho" panose="02020609040205080304" pitchFamily="49" charset="-128"/>
                <a:cs typeface="Times New Roman" panose="02020603050405020304" pitchFamily="18" charset="0"/>
              </a:rPr>
              <a:t>Our system has several contributions. </a:t>
            </a:r>
          </a:p>
          <a:p>
            <a:pPr marL="0" marR="0">
              <a:spcBef>
                <a:spcPts val="0"/>
              </a:spcBef>
              <a:spcAft>
                <a:spcPts val="0"/>
              </a:spcAft>
            </a:pPr>
            <a:r>
              <a:rPr lang="en-US" sz="1800" dirty="0">
                <a:effectLst/>
                <a:latin typeface="Cambria" panose="02040503050406030204" pitchFamily="18" charset="0"/>
                <a:ea typeface="MS Mincho" panose="02020609040205080304" pitchFamily="49" charset="-128"/>
                <a:cs typeface="Times New Roman" panose="02020603050405020304" pitchFamily="18" charset="0"/>
              </a:rPr>
              <a:t>Firstly, we use new distantly supervised, refined fine-grained extraction and typing to help Knowledge Graph construction.</a:t>
            </a:r>
          </a:p>
          <a:p>
            <a:pPr marL="0" marR="0">
              <a:spcBef>
                <a:spcPts val="0"/>
              </a:spcBef>
              <a:spcAft>
                <a:spcPts val="0"/>
              </a:spcAft>
            </a:pP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p>
          <a:p>
            <a:pPr marL="0" marR="0">
              <a:spcBef>
                <a:spcPts val="0"/>
              </a:spcBef>
              <a:spcAft>
                <a:spcPts val="0"/>
              </a:spcAft>
            </a:pPr>
            <a:r>
              <a:rPr lang="en-US" sz="1800" dirty="0">
                <a:effectLst/>
                <a:latin typeface="Cambria" panose="02040503050406030204" pitchFamily="18" charset="0"/>
                <a:ea typeface="MS Mincho" panose="02020609040205080304" pitchFamily="49" charset="-128"/>
                <a:cs typeface="Times New Roman" panose="02020603050405020304" pitchFamily="18" charset="0"/>
              </a:rPr>
              <a:t>Secondly, we use chemical graph parsing and image analysis to enable multi-media common semantic space construction and new hierarchical embedding for graph neural networks-based knowledge extraction and entity resolution.</a:t>
            </a:r>
          </a:p>
          <a:p>
            <a:pPr marL="0" marR="0">
              <a:spcBef>
                <a:spcPts val="0"/>
              </a:spcBef>
              <a:spcAft>
                <a:spcPts val="0"/>
              </a:spcAft>
            </a:pP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p>
          <a:p>
            <a:pPr marL="0" marR="0">
              <a:spcBef>
                <a:spcPts val="0"/>
              </a:spcBef>
              <a:spcAft>
                <a:spcPts val="0"/>
              </a:spcAft>
            </a:pPr>
            <a:r>
              <a:rPr lang="en-US" sz="1800" dirty="0">
                <a:effectLst/>
                <a:latin typeface="Cambria" panose="02040503050406030204" pitchFamily="18" charset="0"/>
                <a:ea typeface="MS Mincho" panose="02020609040205080304" pitchFamily="49" charset="-128"/>
                <a:cs typeface="Times New Roman" panose="02020603050405020304" pitchFamily="18" charset="0"/>
              </a:rPr>
              <a:t>The third innovation is that we adopt Domain-specific ontology and database guided knowledge enrichment for joint neural end-to-end entity/relation/event extraction; Our COVID’19 Knowledge graph receives more than 500downloads</a:t>
            </a:r>
          </a:p>
          <a:p>
            <a:pPr marL="0" marR="0">
              <a:spcBef>
                <a:spcPts val="0"/>
              </a:spcBef>
              <a:spcAft>
                <a:spcPts val="0"/>
              </a:spcAft>
            </a:pP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p>
          <a:p>
            <a:pPr marL="0" marR="0">
              <a:spcBef>
                <a:spcPts val="0"/>
              </a:spcBef>
              <a:spcAft>
                <a:spcPts val="0"/>
              </a:spcAft>
            </a:pPr>
            <a:r>
              <a:rPr lang="en-US" sz="1800" dirty="0">
                <a:effectLst/>
                <a:latin typeface="Cambria" panose="02040503050406030204" pitchFamily="18" charset="0"/>
                <a:ea typeface="MS Mincho" panose="02020609040205080304" pitchFamily="49" charset="-128"/>
                <a:cs typeface="Times New Roman" panose="02020603050405020304" pitchFamily="18" charset="0"/>
              </a:rPr>
              <a:t>We also apply Generative Adversarial Networks for data augmentation by regarding samples generated by the generator as negative samples to train the discriminator</a:t>
            </a:r>
          </a:p>
          <a:p>
            <a:pPr marL="0" marR="0">
              <a:spcBef>
                <a:spcPts val="0"/>
              </a:spcBef>
              <a:spcAft>
                <a:spcPts val="0"/>
              </a:spcAft>
            </a:pP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p>
          <a:p>
            <a:r>
              <a:rPr lang="en-US" sz="1800" dirty="0">
                <a:effectLst/>
                <a:latin typeface="Cambria" panose="02040503050406030204" pitchFamily="18" charset="0"/>
                <a:ea typeface="MS Mincho" panose="02020609040205080304" pitchFamily="49" charset="-128"/>
                <a:cs typeface="Times New Roman" panose="02020603050405020304" pitchFamily="18" charset="0"/>
              </a:rPr>
              <a:t>Finally, we adopt Weakly-supervised automated taxonomy construction, and taxonomy-guided, theme-based multidimensional document classification and text summarization </a:t>
            </a:r>
            <a:endParaRPr lang="en-US" dirty="0"/>
          </a:p>
        </p:txBody>
      </p:sp>
      <p:sp>
        <p:nvSpPr>
          <p:cNvPr id="4" name="Slide Number Placeholder 3"/>
          <p:cNvSpPr>
            <a:spLocks noGrp="1"/>
          </p:cNvSpPr>
          <p:nvPr>
            <p:ph type="sldNum" sz="quarter" idx="10"/>
          </p:nvPr>
        </p:nvSpPr>
        <p:spPr/>
        <p:txBody>
          <a:bodyPr/>
          <a:lstStyle/>
          <a:p>
            <a:fld id="{BEFD28B8-678F-4F26-B6AC-5DCEFDBC113C}" type="slidenum">
              <a:rPr lang="en-US" smtClean="0"/>
              <a:pPr/>
              <a:t>3</a:t>
            </a:fld>
            <a:endParaRPr lang="en-US" dirty="0"/>
          </a:p>
        </p:txBody>
      </p:sp>
    </p:spTree>
    <p:extLst>
      <p:ext uri="{BB962C8B-B14F-4D97-AF65-F5344CB8AC3E}">
        <p14:creationId xmlns:p14="http://schemas.microsoft.com/office/powerpoint/2010/main" val="368022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a:spcBef>
                <a:spcPts val="0"/>
              </a:spcBef>
              <a:spcAft>
                <a:spcPts val="0"/>
              </a:spcAft>
            </a:pPr>
            <a:r>
              <a:rPr lang="en-US" sz="1800" dirty="0">
                <a:effectLst/>
                <a:latin typeface="Cambria" panose="02040503050406030204" pitchFamily="18" charset="0"/>
                <a:ea typeface="MS Mincho" panose="02020609040205080304" pitchFamily="49" charset="-128"/>
                <a:cs typeface="Times New Roman" panose="02020603050405020304" pitchFamily="18" charset="0"/>
              </a:rPr>
              <a:t>To tackle these two challenges, we propose a new framework COVID-KG to accelerate scientific discovery and build a bridge between clinicians and biology scientists. </a:t>
            </a:r>
          </a:p>
          <a:p>
            <a:pPr marL="0" marR="0">
              <a:spcBef>
                <a:spcPts val="0"/>
              </a:spcBef>
              <a:spcAft>
                <a:spcPts val="0"/>
              </a:spcAft>
            </a:pPr>
            <a:r>
              <a:rPr lang="en-US" sz="1800" dirty="0">
                <a:effectLst/>
                <a:latin typeface="Cambria" panose="02040503050406030204" pitchFamily="18" charset="0"/>
                <a:ea typeface="MS Mincho" panose="02020609040205080304" pitchFamily="49" charset="-128"/>
                <a:cs typeface="Times New Roman" panose="02020603050405020304" pitchFamily="18" charset="0"/>
              </a:rPr>
              <a:t>COVID-KG starts by reading existing papers to build multimedia knowledge graphs (KGs), in which nodes are entities/concepts and edges represent relations and events involving these entities, extracted from both text and images. </a:t>
            </a:r>
          </a:p>
          <a:p>
            <a:pPr marL="0" marR="0">
              <a:spcBef>
                <a:spcPts val="0"/>
              </a:spcBef>
              <a:spcAft>
                <a:spcPts val="0"/>
              </a:spcAft>
            </a:pPr>
            <a:endParaRPr lang="en-US" sz="1800" dirty="0">
              <a:effectLst/>
              <a:latin typeface="Cambria" panose="02040503050406030204" pitchFamily="18" charset="0"/>
              <a:ea typeface="MS Mincho" panose="02020609040205080304" pitchFamily="49" charset="-128"/>
              <a:cs typeface="Times New Roman" panose="02020603050405020304" pitchFamily="18" charset="0"/>
            </a:endParaRPr>
          </a:p>
          <a:p>
            <a:pPr marL="0" marR="0">
              <a:spcBef>
                <a:spcPts val="0"/>
              </a:spcBef>
              <a:spcAft>
                <a:spcPts val="0"/>
              </a:spcAft>
            </a:pPr>
            <a:r>
              <a:rPr lang="en-US" sz="1800" dirty="0">
                <a:effectLst/>
                <a:latin typeface="Cambria" panose="02040503050406030204" pitchFamily="18" charset="0"/>
                <a:ea typeface="MS Mincho" panose="02020609040205080304" pitchFamily="49" charset="-128"/>
                <a:cs typeface="Times New Roman" panose="02020603050405020304" pitchFamily="18" charset="0"/>
              </a:rPr>
              <a:t>Given the knowledge graphs  enriched with path ranking and evidence mining, COVID-KG answers natural language questions effectively.</a:t>
            </a:r>
          </a:p>
          <a:p>
            <a:pPr marL="0" marR="0">
              <a:spcBef>
                <a:spcPts val="0"/>
              </a:spcBef>
              <a:spcAft>
                <a:spcPts val="0"/>
              </a:spcAft>
            </a:pPr>
            <a:r>
              <a:rPr lang="en-US" sz="1800" dirty="0">
                <a:effectLst/>
                <a:latin typeface="Cambria" panose="02040503050406030204" pitchFamily="18" charset="0"/>
                <a:ea typeface="MS Mincho" panose="02020609040205080304" pitchFamily="49" charset="-128"/>
                <a:cs typeface="Times New Roman" panose="02020603050405020304" pitchFamily="18" charset="0"/>
              </a:rPr>
              <a:t>Our system has several contributions. </a:t>
            </a:r>
          </a:p>
          <a:p>
            <a:pPr marL="0" marR="0">
              <a:spcBef>
                <a:spcPts val="0"/>
              </a:spcBef>
              <a:spcAft>
                <a:spcPts val="0"/>
              </a:spcAft>
            </a:pPr>
            <a:r>
              <a:rPr lang="en-US" sz="1800" dirty="0">
                <a:effectLst/>
                <a:latin typeface="Cambria" panose="02040503050406030204" pitchFamily="18" charset="0"/>
                <a:ea typeface="MS Mincho" panose="02020609040205080304" pitchFamily="49" charset="-128"/>
                <a:cs typeface="Times New Roman" panose="02020603050405020304" pitchFamily="18" charset="0"/>
              </a:rPr>
              <a:t>Firstly, we use new distantly supervised, refined fine-grained extraction and typing to help Knowledge Graph construction.</a:t>
            </a:r>
          </a:p>
          <a:p>
            <a:pPr marL="0" marR="0">
              <a:spcBef>
                <a:spcPts val="0"/>
              </a:spcBef>
              <a:spcAft>
                <a:spcPts val="0"/>
              </a:spcAft>
            </a:pP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p>
          <a:p>
            <a:pPr marL="0" marR="0">
              <a:spcBef>
                <a:spcPts val="0"/>
              </a:spcBef>
              <a:spcAft>
                <a:spcPts val="0"/>
              </a:spcAft>
            </a:pPr>
            <a:r>
              <a:rPr lang="en-US" sz="1800" dirty="0">
                <a:effectLst/>
                <a:latin typeface="Cambria" panose="02040503050406030204" pitchFamily="18" charset="0"/>
                <a:ea typeface="MS Mincho" panose="02020609040205080304" pitchFamily="49" charset="-128"/>
                <a:cs typeface="Times New Roman" panose="02020603050405020304" pitchFamily="18" charset="0"/>
              </a:rPr>
              <a:t>Secondly, we use chemical graph parsing and image analysis to enable multi-media common semantic space construction and new hierarchical embedding for graph neural networks-based knowledge extraction and entity resolution.</a:t>
            </a:r>
          </a:p>
          <a:p>
            <a:pPr marL="0" marR="0">
              <a:spcBef>
                <a:spcPts val="0"/>
              </a:spcBef>
              <a:spcAft>
                <a:spcPts val="0"/>
              </a:spcAft>
            </a:pP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p>
          <a:p>
            <a:pPr marL="0" marR="0">
              <a:spcBef>
                <a:spcPts val="0"/>
              </a:spcBef>
              <a:spcAft>
                <a:spcPts val="0"/>
              </a:spcAft>
            </a:pPr>
            <a:r>
              <a:rPr lang="en-US" sz="1800" dirty="0">
                <a:effectLst/>
                <a:latin typeface="Cambria" panose="02040503050406030204" pitchFamily="18" charset="0"/>
                <a:ea typeface="MS Mincho" panose="02020609040205080304" pitchFamily="49" charset="-128"/>
                <a:cs typeface="Times New Roman" panose="02020603050405020304" pitchFamily="18" charset="0"/>
              </a:rPr>
              <a:t>The third innovation is that we adopt Domain-specific ontology and database guided knowledge enrichment for joint neural end-to-end entity/relation/event extraction; Our COVID’19 Knowledge graph receives more than 500downloads</a:t>
            </a:r>
          </a:p>
          <a:p>
            <a:pPr marL="0" marR="0">
              <a:spcBef>
                <a:spcPts val="0"/>
              </a:spcBef>
              <a:spcAft>
                <a:spcPts val="0"/>
              </a:spcAft>
            </a:pP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p>
          <a:p>
            <a:pPr marL="0" marR="0">
              <a:spcBef>
                <a:spcPts val="0"/>
              </a:spcBef>
              <a:spcAft>
                <a:spcPts val="0"/>
              </a:spcAft>
            </a:pPr>
            <a:r>
              <a:rPr lang="en-US" sz="1800" dirty="0">
                <a:effectLst/>
                <a:latin typeface="Cambria" panose="02040503050406030204" pitchFamily="18" charset="0"/>
                <a:ea typeface="MS Mincho" panose="02020609040205080304" pitchFamily="49" charset="-128"/>
                <a:cs typeface="Times New Roman" panose="02020603050405020304" pitchFamily="18" charset="0"/>
              </a:rPr>
              <a:t>We also apply Generative Adversarial Networks for data augmentation by regarding samples generated by the generator as negative samples to train the discriminator</a:t>
            </a:r>
          </a:p>
          <a:p>
            <a:pPr marL="0" marR="0">
              <a:spcBef>
                <a:spcPts val="0"/>
              </a:spcBef>
              <a:spcAft>
                <a:spcPts val="0"/>
              </a:spcAft>
            </a:pP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p>
          <a:p>
            <a:r>
              <a:rPr lang="en-US" sz="1800" dirty="0">
                <a:effectLst/>
                <a:latin typeface="Cambria" panose="02040503050406030204" pitchFamily="18" charset="0"/>
                <a:ea typeface="MS Mincho" panose="02020609040205080304" pitchFamily="49" charset="-128"/>
                <a:cs typeface="Times New Roman" panose="02020603050405020304" pitchFamily="18" charset="0"/>
              </a:rPr>
              <a:t>Finally, we adopt Weakly-supervised automated taxonomy construction, and taxonomy-guided, theme-based multidimensional document classification and text summarization </a:t>
            </a:r>
            <a:endParaRPr lang="en-US" dirty="0"/>
          </a:p>
        </p:txBody>
      </p:sp>
      <p:sp>
        <p:nvSpPr>
          <p:cNvPr id="4" name="Slide Number Placeholder 3"/>
          <p:cNvSpPr>
            <a:spLocks noGrp="1"/>
          </p:cNvSpPr>
          <p:nvPr>
            <p:ph type="sldNum" sz="quarter" idx="10"/>
          </p:nvPr>
        </p:nvSpPr>
        <p:spPr/>
        <p:txBody>
          <a:bodyPr/>
          <a:lstStyle/>
          <a:p>
            <a:fld id="{BEFD28B8-678F-4F26-B6AC-5DCEFDBC113C}" type="slidenum">
              <a:rPr lang="en-US" smtClean="0"/>
              <a:pPr/>
              <a:t>4</a:t>
            </a:fld>
            <a:endParaRPr lang="en-US" dirty="0"/>
          </a:p>
        </p:txBody>
      </p:sp>
    </p:spTree>
    <p:extLst>
      <p:ext uri="{BB962C8B-B14F-4D97-AF65-F5344CB8AC3E}">
        <p14:creationId xmlns:p14="http://schemas.microsoft.com/office/powerpoint/2010/main" val="368022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F0FB80-4FBE-4CA4-B126-024C26E96988}" type="slidenum">
              <a:rPr lang="en-US" smtClean="0"/>
              <a:t>5</a:t>
            </a:fld>
            <a:endParaRPr lang="en-US"/>
          </a:p>
        </p:txBody>
      </p:sp>
    </p:spTree>
    <p:extLst>
      <p:ext uri="{BB962C8B-B14F-4D97-AF65-F5344CB8AC3E}">
        <p14:creationId xmlns:p14="http://schemas.microsoft.com/office/powerpoint/2010/main" val="2475676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a:p>
        </p:txBody>
      </p:sp>
      <p:sp>
        <p:nvSpPr>
          <p:cNvPr id="4" name="Slide Number Placeholder 3"/>
          <p:cNvSpPr>
            <a:spLocks noGrp="1"/>
          </p:cNvSpPr>
          <p:nvPr>
            <p:ph type="sldNum" sz="quarter" idx="5"/>
          </p:nvPr>
        </p:nvSpPr>
        <p:spPr/>
        <p:txBody>
          <a:bodyPr/>
          <a:lstStyle/>
          <a:p>
            <a:fld id="{197B3FA7-EFAF-D041-9374-CD5CA9CD8D2D}" type="slidenum">
              <a:rPr lang="en-US" smtClean="0"/>
              <a:t>16</a:t>
            </a:fld>
            <a:endParaRPr lang="en-US"/>
          </a:p>
        </p:txBody>
      </p:sp>
    </p:spTree>
    <p:extLst>
      <p:ext uri="{BB962C8B-B14F-4D97-AF65-F5344CB8AC3E}">
        <p14:creationId xmlns:p14="http://schemas.microsoft.com/office/powerpoint/2010/main" val="3881194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50000"/>
              </a:lnSpc>
              <a:buFont typeface="Arial" panose="020B0604020202020204" pitchFamily="34" charset="0"/>
              <a:buChar char="•"/>
            </a:pPr>
            <a:r>
              <a:rPr lang="en-US" sz="1800" dirty="0" smtClean="0"/>
              <a:t>KECI operates in three main steps:</a:t>
            </a:r>
          </a:p>
          <a:p>
            <a:pPr marL="800100" lvl="1" indent="-342900">
              <a:lnSpc>
                <a:spcPct val="150000"/>
              </a:lnSpc>
              <a:buFont typeface="+mj-lt"/>
              <a:buAutoNum type="arabicPeriod"/>
            </a:pPr>
            <a:r>
              <a:rPr lang="en-US" sz="1800" dirty="0" smtClean="0"/>
              <a:t>Build an initial </a:t>
            </a:r>
            <a:r>
              <a:rPr lang="en-US" sz="1800" i="1" dirty="0" smtClean="0"/>
              <a:t>span graph </a:t>
            </a:r>
            <a:r>
              <a:rPr lang="en-US" sz="1800" dirty="0" smtClean="0"/>
              <a:t>representing KECI’s </a:t>
            </a:r>
            <a:r>
              <a:rPr lang="en-US" sz="1800" dirty="0" smtClean="0">
                <a:solidFill>
                  <a:srgbClr val="0070C0"/>
                </a:solidFill>
              </a:rPr>
              <a:t>initial understanding </a:t>
            </a:r>
            <a:r>
              <a:rPr lang="en-US" sz="1800" dirty="0" smtClean="0"/>
              <a:t>of the text.</a:t>
            </a:r>
          </a:p>
          <a:p>
            <a:pPr marL="800100" lvl="1" indent="-342900">
              <a:lnSpc>
                <a:spcPct val="150000"/>
              </a:lnSpc>
              <a:buFont typeface="+mj-lt"/>
              <a:buAutoNum type="arabicPeriod"/>
            </a:pPr>
            <a:r>
              <a:rPr lang="en-US" sz="1800" dirty="0" smtClean="0"/>
              <a:t>Use an entity linker to build a </a:t>
            </a:r>
            <a:r>
              <a:rPr lang="en-US" sz="1800" dirty="0" smtClean="0">
                <a:solidFill>
                  <a:srgbClr val="0070C0"/>
                </a:solidFill>
              </a:rPr>
              <a:t>background knowledge graph </a:t>
            </a:r>
            <a:r>
              <a:rPr lang="en-US" sz="1800" dirty="0" smtClean="0"/>
              <a:t>containing all potentially relevant biomedical entities from an external KB.</a:t>
            </a:r>
          </a:p>
          <a:p>
            <a:pPr marL="800100" lvl="1" indent="-342900">
              <a:lnSpc>
                <a:spcPct val="150000"/>
              </a:lnSpc>
              <a:buFont typeface="+mj-lt"/>
              <a:buAutoNum type="arabicPeriod"/>
            </a:pPr>
            <a:r>
              <a:rPr lang="en-US" sz="1800" dirty="0" smtClean="0"/>
              <a:t>Align the node of the two graphs to make </a:t>
            </a:r>
            <a:r>
              <a:rPr lang="en-US" sz="1800" dirty="0" smtClean="0">
                <a:solidFill>
                  <a:srgbClr val="0070C0"/>
                </a:solidFill>
              </a:rPr>
              <a:t>final predictions</a:t>
            </a:r>
            <a:r>
              <a:rPr lang="en-US" sz="1800" dirty="0" smtClean="0"/>
              <a:t> of entities and relations.</a:t>
            </a:r>
          </a:p>
          <a:p>
            <a:pPr marL="457200" lvl="1" indent="0">
              <a:lnSpc>
                <a:spcPct val="150000"/>
              </a:lnSpc>
              <a:buNone/>
            </a:pPr>
            <a:endParaRPr lang="en-US" sz="1800" dirty="0" smtClean="0"/>
          </a:p>
          <a:p>
            <a:endParaRPr lang="en-US" sz="1800" dirty="0" smtClean="0"/>
          </a:p>
          <a:p>
            <a:endParaRPr lang="en-US" dirty="0"/>
          </a:p>
        </p:txBody>
      </p:sp>
      <p:sp>
        <p:nvSpPr>
          <p:cNvPr id="4" name="Slide Number Placeholder 3"/>
          <p:cNvSpPr>
            <a:spLocks noGrp="1"/>
          </p:cNvSpPr>
          <p:nvPr>
            <p:ph type="sldNum" sz="quarter" idx="10"/>
          </p:nvPr>
        </p:nvSpPr>
        <p:spPr/>
        <p:txBody>
          <a:bodyPr/>
          <a:lstStyle/>
          <a:p>
            <a:fld id="{20969DEA-BFC3-3743-B2BF-08E3AE951ACE}" type="slidenum">
              <a:rPr lang="en-US" smtClean="0"/>
              <a:t>19</a:t>
            </a:fld>
            <a:endParaRPr lang="en-US"/>
          </a:p>
        </p:txBody>
      </p:sp>
    </p:spTree>
    <p:extLst>
      <p:ext uri="{BB962C8B-B14F-4D97-AF65-F5344CB8AC3E}">
        <p14:creationId xmlns:p14="http://schemas.microsoft.com/office/powerpoint/2010/main" val="1614189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a:p>
        </p:txBody>
      </p:sp>
      <p:sp>
        <p:nvSpPr>
          <p:cNvPr id="4" name="Slide Number Placeholder 3"/>
          <p:cNvSpPr>
            <a:spLocks noGrp="1"/>
          </p:cNvSpPr>
          <p:nvPr>
            <p:ph type="sldNum" sz="quarter" idx="5"/>
          </p:nvPr>
        </p:nvSpPr>
        <p:spPr/>
        <p:txBody>
          <a:bodyPr/>
          <a:lstStyle/>
          <a:p>
            <a:fld id="{197B3FA7-EFAF-D041-9374-CD5CA9CD8D2D}" type="slidenum">
              <a:rPr lang="en-US" smtClean="0"/>
              <a:t>22</a:t>
            </a:fld>
            <a:endParaRPr lang="en-US"/>
          </a:p>
        </p:txBody>
      </p:sp>
    </p:spTree>
    <p:extLst>
      <p:ext uri="{BB962C8B-B14F-4D97-AF65-F5344CB8AC3E}">
        <p14:creationId xmlns:p14="http://schemas.microsoft.com/office/powerpoint/2010/main" val="2114888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969DEA-BFC3-3743-B2BF-08E3AE951ACE}" type="slidenum">
              <a:rPr lang="en-US" smtClean="0"/>
              <a:t>23</a:t>
            </a:fld>
            <a:endParaRPr lang="en-US"/>
          </a:p>
        </p:txBody>
      </p:sp>
    </p:spTree>
    <p:extLst>
      <p:ext uri="{BB962C8B-B14F-4D97-AF65-F5344CB8AC3E}">
        <p14:creationId xmlns:p14="http://schemas.microsoft.com/office/powerpoint/2010/main" val="16141893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151E49"/>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xmlns="" id="{1DAA9F06-F54F-CF4C-84EC-259B4C0DC24A}"/>
              </a:ext>
            </a:extLst>
          </p:cNvPr>
          <p:cNvCxnSpPr>
            <a:cxnSpLocks/>
          </p:cNvCxnSpPr>
          <p:nvPr/>
        </p:nvCxnSpPr>
        <p:spPr>
          <a:xfrm>
            <a:off x="10914741" y="595086"/>
            <a:ext cx="0" cy="5791200"/>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pic>
        <p:nvPicPr>
          <p:cNvPr id="8" name="Picture 7" descr="Icon&#10;&#10;Description automatically generated">
            <a:extLst>
              <a:ext uri="{FF2B5EF4-FFF2-40B4-BE49-F238E27FC236}">
                <a16:creationId xmlns:a16="http://schemas.microsoft.com/office/drawing/2014/main" xmlns="" id="{851641CC-5AA6-7047-B895-1E46D994D0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33727" y="2963449"/>
            <a:ext cx="777240" cy="889254"/>
          </a:xfrm>
          <a:prstGeom prst="rect">
            <a:avLst/>
          </a:prstGeom>
        </p:spPr>
      </p:pic>
    </p:spTree>
    <p:extLst>
      <p:ext uri="{BB962C8B-B14F-4D97-AF65-F5344CB8AC3E}">
        <p14:creationId xmlns:p14="http://schemas.microsoft.com/office/powerpoint/2010/main" val="2823625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6" name="Title 4">
            <a:extLst>
              <a:ext uri="{FF2B5EF4-FFF2-40B4-BE49-F238E27FC236}">
                <a16:creationId xmlns:a16="http://schemas.microsoft.com/office/drawing/2014/main" xmlns="" id="{F1AE966F-22BB-CF4C-BFD1-44A6596F3D47}"/>
              </a:ext>
            </a:extLst>
          </p:cNvPr>
          <p:cNvSpPr>
            <a:spLocks noGrp="1"/>
          </p:cNvSpPr>
          <p:nvPr>
            <p:ph type="title"/>
          </p:nvPr>
        </p:nvSpPr>
        <p:spPr>
          <a:xfrm>
            <a:off x="1452266" y="123568"/>
            <a:ext cx="8832495" cy="1082933"/>
          </a:xfrm>
          <a:prstGeom prst="rect">
            <a:avLst/>
          </a:prstGeom>
        </p:spPr>
        <p:txBody>
          <a:bodyPr anchor="ctr"/>
          <a:lstStyle>
            <a:lvl1pPr>
              <a:defRPr sz="1800" cap="all" spc="300" baseline="0">
                <a:solidFill>
                  <a:srgbClr val="151E49"/>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4" name="Content Placeholder 2">
            <a:extLst>
              <a:ext uri="{FF2B5EF4-FFF2-40B4-BE49-F238E27FC236}">
                <a16:creationId xmlns:a16="http://schemas.microsoft.com/office/drawing/2014/main" xmlns="" id="{6061EB12-75E5-774A-806D-20FBAFEF9670}"/>
              </a:ext>
            </a:extLst>
          </p:cNvPr>
          <p:cNvSpPr>
            <a:spLocks noGrp="1"/>
          </p:cNvSpPr>
          <p:nvPr>
            <p:ph idx="1"/>
          </p:nvPr>
        </p:nvSpPr>
        <p:spPr>
          <a:xfrm>
            <a:off x="671332" y="1825624"/>
            <a:ext cx="10857053" cy="4447853"/>
          </a:xfrm>
          <a:prstGeom prst="rect">
            <a:avLst/>
          </a:prstGeom>
        </p:spPr>
        <p:txBody>
          <a:bodyPr/>
          <a:lstStyle>
            <a:lvl1pPr marL="0" indent="0">
              <a:buNone/>
              <a:defRPr>
                <a:solidFill>
                  <a:srgbClr val="151E49"/>
                </a:solidFill>
                <a:latin typeface="Arial" panose="020B0604020202020204" pitchFamily="34" charset="0"/>
                <a:cs typeface="Arial" panose="020B0604020202020204" pitchFamily="34" charset="0"/>
              </a:defRPr>
            </a:lvl1pPr>
            <a:lvl2pPr>
              <a:defRPr>
                <a:solidFill>
                  <a:srgbClr val="151E49"/>
                </a:solidFill>
                <a:latin typeface="Arial" panose="020B0604020202020204" pitchFamily="34" charset="0"/>
                <a:cs typeface="Arial" panose="020B0604020202020204" pitchFamily="34" charset="0"/>
              </a:defRPr>
            </a:lvl2pPr>
            <a:lvl3pPr>
              <a:defRPr>
                <a:solidFill>
                  <a:srgbClr val="151E49"/>
                </a:solidFill>
                <a:latin typeface="Arial" panose="020B0604020202020204" pitchFamily="34" charset="0"/>
                <a:cs typeface="Arial" panose="020B0604020202020204" pitchFamily="34" charset="0"/>
              </a:defRPr>
            </a:lvl3pPr>
            <a:lvl4pPr>
              <a:defRPr>
                <a:solidFill>
                  <a:srgbClr val="151E49"/>
                </a:solidFill>
                <a:latin typeface="Arial" panose="020B0604020202020204" pitchFamily="34" charset="0"/>
                <a:cs typeface="Arial" panose="020B0604020202020204" pitchFamily="34" charset="0"/>
              </a:defRPr>
            </a:lvl4pPr>
            <a:lvl5pPr>
              <a:defRPr>
                <a:solidFill>
                  <a:srgbClr val="151E49"/>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012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743E1115-2876-CF41-B98B-FEDBF1A04DF6}"/>
              </a:ext>
            </a:extLst>
          </p:cNvPr>
          <p:cNvSpPr>
            <a:spLocks noGrp="1"/>
          </p:cNvSpPr>
          <p:nvPr>
            <p:ph sz="half" idx="1"/>
          </p:nvPr>
        </p:nvSpPr>
        <p:spPr>
          <a:xfrm>
            <a:off x="671332" y="1825624"/>
            <a:ext cx="5348468" cy="4447853"/>
          </a:xfrm>
          <a:prstGeom prst="rect">
            <a:avLst/>
          </a:prstGeom>
        </p:spPr>
        <p:txBody>
          <a:bodyPr/>
          <a:lstStyle>
            <a:lvl1pPr marL="0" indent="0">
              <a:buNone/>
              <a:defRPr>
                <a:solidFill>
                  <a:srgbClr val="151E49"/>
                </a:solidFill>
                <a:latin typeface="Arial" panose="020B0604020202020204" pitchFamily="34" charset="0"/>
                <a:cs typeface="Arial" panose="020B0604020202020204" pitchFamily="34" charset="0"/>
              </a:defRPr>
            </a:lvl1pPr>
            <a:lvl2pPr>
              <a:defRPr>
                <a:solidFill>
                  <a:srgbClr val="151E49"/>
                </a:solidFill>
                <a:latin typeface="Arial" panose="020B0604020202020204" pitchFamily="34" charset="0"/>
                <a:cs typeface="Arial" panose="020B0604020202020204" pitchFamily="34" charset="0"/>
              </a:defRPr>
            </a:lvl2pPr>
            <a:lvl3pPr>
              <a:defRPr>
                <a:solidFill>
                  <a:srgbClr val="151E49"/>
                </a:solidFill>
                <a:latin typeface="Arial" panose="020B0604020202020204" pitchFamily="34" charset="0"/>
                <a:cs typeface="Arial" panose="020B0604020202020204" pitchFamily="34" charset="0"/>
              </a:defRPr>
            </a:lvl3pPr>
            <a:lvl4pPr>
              <a:defRPr>
                <a:solidFill>
                  <a:srgbClr val="151E49"/>
                </a:solidFill>
                <a:latin typeface="Arial" panose="020B0604020202020204" pitchFamily="34" charset="0"/>
                <a:cs typeface="Arial" panose="020B0604020202020204" pitchFamily="34" charset="0"/>
              </a:defRPr>
            </a:lvl4pPr>
            <a:lvl5pPr>
              <a:defRPr>
                <a:solidFill>
                  <a:srgbClr val="151E49"/>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3">
            <a:extLst>
              <a:ext uri="{FF2B5EF4-FFF2-40B4-BE49-F238E27FC236}">
                <a16:creationId xmlns:a16="http://schemas.microsoft.com/office/drawing/2014/main" xmlns="" id="{CBF5C858-0748-A24A-9AA1-0980FEDE694E}"/>
              </a:ext>
            </a:extLst>
          </p:cNvPr>
          <p:cNvSpPr>
            <a:spLocks noGrp="1"/>
          </p:cNvSpPr>
          <p:nvPr>
            <p:ph sz="half" idx="2"/>
          </p:nvPr>
        </p:nvSpPr>
        <p:spPr>
          <a:xfrm>
            <a:off x="6172199" y="1825624"/>
            <a:ext cx="5348467" cy="4447853"/>
          </a:xfrm>
          <a:prstGeom prst="rect">
            <a:avLst/>
          </a:prstGeom>
        </p:spPr>
        <p:txBody>
          <a:bodyPr/>
          <a:lstStyle>
            <a:lvl1pPr marL="0" indent="0">
              <a:buNone/>
              <a:defRPr>
                <a:solidFill>
                  <a:srgbClr val="151E49"/>
                </a:solidFill>
                <a:latin typeface="Arial" panose="020B0604020202020204" pitchFamily="34" charset="0"/>
                <a:cs typeface="Arial" panose="020B0604020202020204" pitchFamily="34" charset="0"/>
              </a:defRPr>
            </a:lvl1pPr>
            <a:lvl2pPr>
              <a:defRPr>
                <a:solidFill>
                  <a:srgbClr val="151E49"/>
                </a:solidFill>
                <a:latin typeface="Arial" panose="020B0604020202020204" pitchFamily="34" charset="0"/>
                <a:cs typeface="Arial" panose="020B0604020202020204" pitchFamily="34" charset="0"/>
              </a:defRPr>
            </a:lvl2pPr>
            <a:lvl3pPr>
              <a:defRPr>
                <a:solidFill>
                  <a:srgbClr val="151E49"/>
                </a:solidFill>
                <a:latin typeface="Arial" panose="020B0604020202020204" pitchFamily="34" charset="0"/>
                <a:cs typeface="Arial" panose="020B0604020202020204" pitchFamily="34" charset="0"/>
              </a:defRPr>
            </a:lvl3pPr>
            <a:lvl4pPr>
              <a:defRPr>
                <a:solidFill>
                  <a:srgbClr val="151E49"/>
                </a:solidFill>
                <a:latin typeface="Arial" panose="020B0604020202020204" pitchFamily="34" charset="0"/>
                <a:cs typeface="Arial" panose="020B0604020202020204" pitchFamily="34" charset="0"/>
              </a:defRPr>
            </a:lvl4pPr>
            <a:lvl5pPr>
              <a:defRPr>
                <a:solidFill>
                  <a:srgbClr val="151E49"/>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itle 4">
            <a:extLst>
              <a:ext uri="{FF2B5EF4-FFF2-40B4-BE49-F238E27FC236}">
                <a16:creationId xmlns:a16="http://schemas.microsoft.com/office/drawing/2014/main" xmlns="" id="{9B943371-7325-D847-8C54-6E49129D9CA3}"/>
              </a:ext>
            </a:extLst>
          </p:cNvPr>
          <p:cNvSpPr>
            <a:spLocks noGrp="1"/>
          </p:cNvSpPr>
          <p:nvPr>
            <p:ph type="title"/>
          </p:nvPr>
        </p:nvSpPr>
        <p:spPr>
          <a:xfrm>
            <a:off x="1369452" y="0"/>
            <a:ext cx="8832495" cy="1206501"/>
          </a:xfrm>
          <a:prstGeom prst="rect">
            <a:avLst/>
          </a:prstGeom>
        </p:spPr>
        <p:txBody>
          <a:bodyPr anchor="ctr"/>
          <a:lstStyle>
            <a:lvl1pPr>
              <a:defRPr sz="1800" cap="all" spc="300" baseline="0">
                <a:solidFill>
                  <a:srgbClr val="151E49"/>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455588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xmlns="" id="{F1475190-5C8F-5945-8BBE-59DDCEC0A664}"/>
              </a:ext>
            </a:extLst>
          </p:cNvPr>
          <p:cNvSpPr>
            <a:spLocks noGrp="1"/>
          </p:cNvSpPr>
          <p:nvPr>
            <p:ph type="pic" idx="1"/>
          </p:nvPr>
        </p:nvSpPr>
        <p:spPr>
          <a:xfrm>
            <a:off x="-1" y="1214438"/>
            <a:ext cx="12191999" cy="5643562"/>
          </a:xfrm>
          <a:prstGeom prst="rect">
            <a:avLst/>
          </a:prstGeom>
        </p:spPr>
        <p:txBody>
          <a:bodyPr/>
          <a:lstStyle>
            <a:lvl1pPr marL="0" indent="0">
              <a:buNone/>
              <a:defRPr sz="3200">
                <a:solidFill>
                  <a:srgbClr val="151E49"/>
                </a:solidFill>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3" name="Title 4">
            <a:extLst>
              <a:ext uri="{FF2B5EF4-FFF2-40B4-BE49-F238E27FC236}">
                <a16:creationId xmlns:a16="http://schemas.microsoft.com/office/drawing/2014/main" xmlns="" id="{7F0B5125-85FB-2040-B533-6ED2C3BD8F27}"/>
              </a:ext>
            </a:extLst>
          </p:cNvPr>
          <p:cNvSpPr>
            <a:spLocks noGrp="1"/>
          </p:cNvSpPr>
          <p:nvPr>
            <p:ph type="title"/>
          </p:nvPr>
        </p:nvSpPr>
        <p:spPr>
          <a:xfrm>
            <a:off x="1369452" y="0"/>
            <a:ext cx="8832495" cy="1206501"/>
          </a:xfrm>
          <a:prstGeom prst="rect">
            <a:avLst/>
          </a:prstGeom>
        </p:spPr>
        <p:txBody>
          <a:bodyPr anchor="ctr"/>
          <a:lstStyle>
            <a:lvl1pPr>
              <a:defRPr sz="1800" cap="all" spc="300" baseline="0">
                <a:solidFill>
                  <a:srgbClr val="151E49"/>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696249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xmlns="" id="{1F586EE7-C674-6F44-8BDF-B52F8BEA7FE2}"/>
              </a:ext>
            </a:extLst>
          </p:cNvPr>
          <p:cNvSpPr>
            <a:spLocks noGrp="1"/>
          </p:cNvSpPr>
          <p:nvPr>
            <p:ph type="title"/>
          </p:nvPr>
        </p:nvSpPr>
        <p:spPr>
          <a:xfrm>
            <a:off x="1353410" y="0"/>
            <a:ext cx="8832495" cy="1206501"/>
          </a:xfrm>
          <a:prstGeom prst="rect">
            <a:avLst/>
          </a:prstGeom>
        </p:spPr>
        <p:txBody>
          <a:bodyPr anchor="ctr"/>
          <a:lstStyle>
            <a:lvl1pPr>
              <a:defRPr sz="1800" cap="all" spc="300" baseline="0">
                <a:solidFill>
                  <a:srgbClr val="151E49"/>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6963814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png"/><Relationship Id="rId8"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1354DCDF-CCEF-9F43-81A7-868F70336A06}"/>
              </a:ext>
            </a:extLst>
          </p:cNvPr>
          <p:cNvSpPr/>
          <p:nvPr/>
        </p:nvSpPr>
        <p:spPr>
          <a:xfrm>
            <a:off x="0" y="3715"/>
            <a:ext cx="1347530" cy="1207008"/>
          </a:xfrm>
          <a:prstGeom prst="rect">
            <a:avLst/>
          </a:prstGeom>
          <a:solidFill>
            <a:srgbClr val="151E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xmlns="" id="{18CD8B28-7E6B-8748-8253-FA7D387481E2}"/>
              </a:ext>
            </a:extLst>
          </p:cNvPr>
          <p:cNvCxnSpPr>
            <a:cxnSpLocks/>
          </p:cNvCxnSpPr>
          <p:nvPr/>
        </p:nvCxnSpPr>
        <p:spPr>
          <a:xfrm>
            <a:off x="11243357" y="142875"/>
            <a:ext cx="0" cy="928688"/>
          </a:xfrm>
          <a:prstGeom prst="line">
            <a:avLst/>
          </a:prstGeom>
          <a:ln w="12700">
            <a:solidFill>
              <a:srgbClr val="151E49"/>
            </a:solidFill>
          </a:ln>
        </p:spPr>
        <p:style>
          <a:lnRef idx="2">
            <a:schemeClr val="accent1"/>
          </a:lnRef>
          <a:fillRef idx="0">
            <a:schemeClr val="accent1"/>
          </a:fillRef>
          <a:effectRef idx="1">
            <a:schemeClr val="accent1"/>
          </a:effectRef>
          <a:fontRef idx="minor">
            <a:schemeClr val="tx1"/>
          </a:fontRef>
        </p:style>
      </p:cxnSp>
      <p:pic>
        <p:nvPicPr>
          <p:cNvPr id="12" name="Picture 11" descr="Icon&#10;&#10;Description automatically generated">
            <a:extLst>
              <a:ext uri="{FF2B5EF4-FFF2-40B4-BE49-F238E27FC236}">
                <a16:creationId xmlns:a16="http://schemas.microsoft.com/office/drawing/2014/main" xmlns="" id="{4E90C74A-DABF-9147-A122-99E5AB3F18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5794" y="324145"/>
            <a:ext cx="777240" cy="573050"/>
          </a:xfrm>
          <a:prstGeom prst="rect">
            <a:avLst/>
          </a:prstGeom>
        </p:spPr>
      </p:pic>
      <p:pic>
        <p:nvPicPr>
          <p:cNvPr id="3" name="Picture 2" descr="Icon&#10;&#10;Description automatically generated">
            <a:extLst>
              <a:ext uri="{FF2B5EF4-FFF2-40B4-BE49-F238E27FC236}">
                <a16:creationId xmlns:a16="http://schemas.microsoft.com/office/drawing/2014/main" xmlns="" id="{746C0FA8-A05B-AF4C-B8A8-B5DF3A6FFA0F}"/>
              </a:ext>
            </a:extLst>
          </p:cNvPr>
          <p:cNvPicPr>
            <a:picLocks noChangeAspect="1"/>
          </p:cNvPicPr>
          <p:nvPr userDrawn="1"/>
        </p:nvPicPr>
        <p:blipFill>
          <a:blip r:embed="rId8"/>
          <a:stretch>
            <a:fillRect/>
          </a:stretch>
        </p:blipFill>
        <p:spPr>
          <a:xfrm>
            <a:off x="11387738" y="282754"/>
            <a:ext cx="583426" cy="667136"/>
          </a:xfrm>
          <a:prstGeom prst="rect">
            <a:avLst/>
          </a:prstGeom>
        </p:spPr>
      </p:pic>
    </p:spTree>
    <p:extLst>
      <p:ext uri="{BB962C8B-B14F-4D97-AF65-F5344CB8AC3E}">
        <p14:creationId xmlns:p14="http://schemas.microsoft.com/office/powerpoint/2010/main" val="2528659504"/>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hengji@illinois.ed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0.png"/><Relationship Id="rId3" Type="http://schemas.openxmlformats.org/officeDocument/2006/relationships/image" Target="../media/image19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3.xml"/><Relationship Id="rId2"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3.xml"/><Relationship Id="rId2"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hyperlink" Target="https://competitions.codalab.org/competitions/20468#results" TargetMode="External"/><Relationship Id="rId4" Type="http://schemas.openxmlformats.org/officeDocument/2006/relationships/hyperlink" Target="https://arxiv.org/abs/1905.07458" TargetMode="External"/><Relationship Id="rId5" Type="http://schemas.openxmlformats.org/officeDocument/2006/relationships/hyperlink" Target="https://arxiv.org/abs/1909.07755" TargetMode="External"/><Relationship Id="rId6" Type="http://schemas.openxmlformats.org/officeDocument/2006/relationships/hyperlink" Target="https://www.aclweb.org/anthology/2020.coling-main.8/" TargetMode="External"/><Relationship Id="rId1" Type="http://schemas.openxmlformats.org/officeDocument/2006/relationships/slideLayout" Target="../slideLayouts/slideLayout5.xml"/><Relationship Id="rId2" Type="http://schemas.openxmlformats.org/officeDocument/2006/relationships/hyperlink" Target="https://www.aclweb.org/anthology/D18-1360/"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0.png"/><Relationship Id="rId3" Type="http://schemas.openxmlformats.org/officeDocument/2006/relationships/image" Target="../media/image130.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hyperlink" Target="https://pubchem.ncbi.nlm.nih.gov/compound/dithiol"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png"/><Relationship Id="rId11"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hyperlink" Target="http://blender.cs.illinois.edu/covid19/" TargetMode="External"/><Relationship Id="rId4" Type="http://schemas.openxmlformats.org/officeDocument/2006/relationships/image" Target="../media/image57.png"/><Relationship Id="rId5"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image" Target="../media/image60.tiff"/><Relationship Id="rId4" Type="http://schemas.openxmlformats.org/officeDocument/2006/relationships/image" Target="../media/image61.png"/><Relationship Id="rId5"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hyperlink" Target="https://www.ncbi.nlm.nih.gov/pmc/articles/PMC4358410/figure/f1/"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pubchem.ncbi.nlm.nih.gov/compound/dihydroxyindole" TargetMode="External"/><Relationship Id="rId4" Type="http://schemas.openxmlformats.org/officeDocument/2006/relationships/hyperlink" Target="NULL" TargetMode="External"/><Relationship Id="rId5" Type="http://schemas.openxmlformats.org/officeDocument/2006/relationships/hyperlink" Target="https://pubchem.ncbi.nlm.nih.gov/compound/hydroxy" TargetMode="External"/><Relationship Id="rId6" Type="http://schemas.openxmlformats.org/officeDocument/2006/relationships/hyperlink" Target="https://pubchem.ncbi.nlm.nih.gov/compound/5,6-dihydroxyindole-2-carboxylate" TargetMode="External"/><Relationship Id="rId7" Type="http://schemas.openxmlformats.org/officeDocument/2006/relationships/hyperlink" Target="https://pubchem.ncbi.nlm.nih.gov/compound/dopachrome" TargetMode="External"/><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8.xml.rels><?xml version="1.0" encoding="UTF-8" standalone="yes"?>
<Relationships xmlns="http://schemas.openxmlformats.org/package/2006/relationships"><Relationship Id="rId11" Type="http://schemas.microsoft.com/office/2007/relationships/hdphoto" Target="../media/hdphoto4.wdp"/><Relationship Id="rId12" Type="http://schemas.microsoft.com/office/2007/relationships/hdphoto" Target="../media/hdphoto5.wdp"/><Relationship Id="rId13" Type="http://schemas.microsoft.com/office/2007/relationships/hdphoto" Target="../media/hdphoto6.wdp"/><Relationship Id="rId14" Type="http://schemas.microsoft.com/office/2007/relationships/hdphoto" Target="../media/hdphoto7.wdp"/><Relationship Id="rId15" Type="http://schemas.microsoft.com/office/2007/relationships/hdphoto" Target="../media/hdphoto8.wdp"/><Relationship Id="rId16" Type="http://schemas.microsoft.com/office/2007/relationships/hdphoto" Target="../media/hdphoto9.wdp"/><Relationship Id="rId17" Type="http://schemas.openxmlformats.org/officeDocument/2006/relationships/image" Target="../media/image110.png"/><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710.png"/><Relationship Id="rId5" Type="http://schemas.openxmlformats.org/officeDocument/2006/relationships/image" Target="../media/image19.png"/><Relationship Id="rId6" Type="http://schemas.microsoft.com/office/2007/relationships/hdphoto" Target="../media/hdphoto1.wdp"/><Relationship Id="rId7" Type="http://schemas.openxmlformats.org/officeDocument/2006/relationships/image" Target="../media/image910.png"/><Relationship Id="rId8" Type="http://schemas.openxmlformats.org/officeDocument/2006/relationships/image" Target="../media/image106.png"/><Relationship Id="rId9" Type="http://schemas.microsoft.com/office/2007/relationships/hdphoto" Target="../media/hdphoto2.wdp"/><Relationship Id="rId10"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NULL"/><Relationship Id="rId5" Type="http://schemas.openxmlformats.org/officeDocument/2006/relationships/image" Target="NULL"/><Relationship Id="rId6" Type="http://schemas.openxmlformats.org/officeDocument/2006/relationships/image" Target="NULL"/><Relationship Id="rId7" Type="http://schemas.openxmlformats.org/officeDocument/2006/relationships/image" Target="NULL"/><Relationship Id="rId8"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00278" y="1987857"/>
            <a:ext cx="8157465" cy="3139321"/>
          </a:xfrm>
          <a:prstGeom prst="rect">
            <a:avLst/>
          </a:prstGeom>
          <a:noFill/>
        </p:spPr>
        <p:txBody>
          <a:bodyPr wrap="square" lIns="91440" tIns="45720" rIns="91440" bIns="45720" rtlCol="0" anchor="t">
            <a:spAutoFit/>
          </a:bodyPr>
          <a:lstStyle/>
          <a:p>
            <a:pPr algn="ctr"/>
            <a:r>
              <a:rPr lang="en-US" sz="3200" b="1" dirty="0">
                <a:solidFill>
                  <a:srgbClr val="FFC000"/>
                </a:solidFill>
                <a:latin typeface="Arial"/>
                <a:cs typeface="Arial"/>
              </a:rPr>
              <a:t>What’s in a Chemical Entity?</a:t>
            </a:r>
          </a:p>
          <a:p>
            <a:endParaRPr lang="en-US" sz="2800" b="1" dirty="0">
              <a:solidFill>
                <a:schemeClr val="bg1"/>
              </a:solidFill>
              <a:latin typeface="Arial"/>
              <a:cs typeface="Arial"/>
            </a:endParaRPr>
          </a:p>
          <a:p>
            <a:pPr algn="ctr"/>
            <a:r>
              <a:rPr lang="en-US" sz="2000" b="1" dirty="0" err="1">
                <a:solidFill>
                  <a:schemeClr val="bg1"/>
                </a:solidFill>
                <a:latin typeface="Arial"/>
                <a:cs typeface="Arial"/>
              </a:rPr>
              <a:t>Heng</a:t>
            </a:r>
            <a:r>
              <a:rPr lang="en-US" sz="2000" b="1" dirty="0">
                <a:solidFill>
                  <a:schemeClr val="bg1"/>
                </a:solidFill>
                <a:latin typeface="Arial"/>
                <a:cs typeface="Arial"/>
              </a:rPr>
              <a:t> </a:t>
            </a:r>
            <a:r>
              <a:rPr lang="en-US" sz="2000" b="1" dirty="0" err="1">
                <a:solidFill>
                  <a:schemeClr val="bg1"/>
                </a:solidFill>
                <a:latin typeface="Arial"/>
                <a:cs typeface="Arial"/>
              </a:rPr>
              <a:t>Ji</a:t>
            </a:r>
            <a:r>
              <a:rPr lang="en-US" sz="2000" b="1" dirty="0">
                <a:solidFill>
                  <a:schemeClr val="bg1"/>
                </a:solidFill>
                <a:latin typeface="Arial"/>
                <a:cs typeface="Arial"/>
              </a:rPr>
              <a:t> (</a:t>
            </a:r>
            <a:r>
              <a:rPr lang="en-US" sz="2000" b="1" dirty="0" smtClean="0">
                <a:solidFill>
                  <a:schemeClr val="bg1"/>
                </a:solidFill>
                <a:latin typeface="Arial"/>
                <a:cs typeface="Arial"/>
              </a:rPr>
              <a:t>UIUC &amp; Amazon Scholar)</a:t>
            </a:r>
          </a:p>
          <a:p>
            <a:pPr algn="ctr"/>
            <a:r>
              <a:rPr lang="en-US" sz="2000" b="1" dirty="0" smtClean="0">
                <a:solidFill>
                  <a:schemeClr val="bg1"/>
                </a:solidFill>
                <a:latin typeface="Arial"/>
                <a:cs typeface="Arial"/>
                <a:hlinkClick r:id="rId3"/>
              </a:rPr>
              <a:t>hengji@illinois.edu</a:t>
            </a:r>
            <a:endParaRPr lang="en-US" sz="2000" b="1" dirty="0" smtClean="0">
              <a:solidFill>
                <a:schemeClr val="bg1"/>
              </a:solidFill>
              <a:latin typeface="Arial"/>
              <a:cs typeface="Arial"/>
            </a:endParaRPr>
          </a:p>
          <a:p>
            <a:pPr algn="ctr"/>
            <a:endParaRPr lang="en-US" sz="2000" b="1" dirty="0">
              <a:solidFill>
                <a:schemeClr val="bg1"/>
              </a:solidFill>
              <a:latin typeface="Arial"/>
              <a:cs typeface="Arial"/>
            </a:endParaRPr>
          </a:p>
          <a:p>
            <a:pPr algn="ctr"/>
            <a:r>
              <a:rPr lang="en-US" sz="2000" b="1" dirty="0">
                <a:solidFill>
                  <a:schemeClr val="bg1"/>
                </a:solidFill>
                <a:latin typeface="Arial"/>
                <a:cs typeface="Arial"/>
              </a:rPr>
              <a:t>Work done by: </a:t>
            </a:r>
            <a:r>
              <a:rPr lang="en-US" sz="2000" b="1" dirty="0" err="1" smtClean="0">
                <a:solidFill>
                  <a:schemeClr val="bg1"/>
                </a:solidFill>
                <a:latin typeface="Arial"/>
                <a:cs typeface="Arial"/>
              </a:rPr>
              <a:t>Hongwei</a:t>
            </a:r>
            <a:r>
              <a:rPr lang="en-US" sz="2000" b="1" dirty="0" smtClean="0">
                <a:solidFill>
                  <a:schemeClr val="bg1"/>
                </a:solidFill>
                <a:latin typeface="Arial"/>
                <a:cs typeface="Arial"/>
              </a:rPr>
              <a:t> </a:t>
            </a:r>
            <a:r>
              <a:rPr lang="en-US" sz="2000" b="1" dirty="0">
                <a:solidFill>
                  <a:schemeClr val="bg1"/>
                </a:solidFill>
                <a:latin typeface="Arial"/>
                <a:cs typeface="Arial"/>
              </a:rPr>
              <a:t>Wang, Carl Edwards, </a:t>
            </a:r>
            <a:r>
              <a:rPr lang="en-US" sz="2000" b="1" dirty="0" err="1" smtClean="0">
                <a:solidFill>
                  <a:schemeClr val="bg1"/>
                </a:solidFill>
                <a:latin typeface="Arial"/>
                <a:cs typeface="Arial"/>
              </a:rPr>
              <a:t>Zixuan</a:t>
            </a:r>
            <a:r>
              <a:rPr lang="en-US" sz="2000" b="1" dirty="0" smtClean="0">
                <a:solidFill>
                  <a:schemeClr val="bg1"/>
                </a:solidFill>
                <a:latin typeface="Arial"/>
                <a:cs typeface="Arial"/>
              </a:rPr>
              <a:t> </a:t>
            </a:r>
            <a:r>
              <a:rPr lang="en-US" sz="2000" b="1" dirty="0">
                <a:solidFill>
                  <a:schemeClr val="bg1"/>
                </a:solidFill>
                <a:latin typeface="Arial"/>
                <a:cs typeface="Arial"/>
              </a:rPr>
              <a:t>Zhang, Tuan Lai, </a:t>
            </a:r>
            <a:r>
              <a:rPr lang="en-US" sz="2000" b="1" dirty="0" err="1">
                <a:solidFill>
                  <a:schemeClr val="bg1"/>
                </a:solidFill>
                <a:latin typeface="Arial"/>
                <a:cs typeface="Arial"/>
              </a:rPr>
              <a:t>Chenkai</a:t>
            </a:r>
            <a:r>
              <a:rPr lang="en-US" sz="2000" b="1" dirty="0">
                <a:solidFill>
                  <a:schemeClr val="bg1"/>
                </a:solidFill>
                <a:latin typeface="Arial"/>
                <a:cs typeface="Arial"/>
              </a:rPr>
              <a:t> Sun, </a:t>
            </a:r>
            <a:r>
              <a:rPr lang="en-US" sz="2000" b="1" dirty="0" err="1">
                <a:solidFill>
                  <a:schemeClr val="bg1"/>
                </a:solidFill>
                <a:latin typeface="Arial"/>
                <a:cs typeface="Arial"/>
              </a:rPr>
              <a:t>Weijiang</a:t>
            </a:r>
            <a:r>
              <a:rPr lang="en-US" sz="2000" b="1" dirty="0">
                <a:solidFill>
                  <a:schemeClr val="bg1"/>
                </a:solidFill>
                <a:latin typeface="Arial"/>
                <a:cs typeface="Arial"/>
              </a:rPr>
              <a:t> </a:t>
            </a:r>
            <a:r>
              <a:rPr lang="en-US" sz="2000" b="1" dirty="0" smtClean="0">
                <a:solidFill>
                  <a:schemeClr val="bg1"/>
                </a:solidFill>
                <a:latin typeface="Arial"/>
                <a:cs typeface="Arial"/>
              </a:rPr>
              <a:t>Li (UIUC)</a:t>
            </a:r>
          </a:p>
          <a:p>
            <a:pPr algn="ctr"/>
            <a:r>
              <a:rPr lang="en-US" sz="2000" b="1" dirty="0" smtClean="0">
                <a:solidFill>
                  <a:schemeClr val="bg1"/>
                </a:solidFill>
                <a:latin typeface="Arial"/>
                <a:cs typeface="Arial"/>
              </a:rPr>
              <a:t>Co-advised by: Jiawei Han (UIUC) and </a:t>
            </a:r>
            <a:r>
              <a:rPr lang="en-US" sz="2000" b="1" dirty="0" err="1" smtClean="0">
                <a:solidFill>
                  <a:schemeClr val="bg1"/>
                </a:solidFill>
                <a:latin typeface="Arial"/>
                <a:cs typeface="Arial"/>
              </a:rPr>
              <a:t>Kyunghyun</a:t>
            </a:r>
            <a:r>
              <a:rPr lang="en-US" sz="2000" b="1" smtClean="0">
                <a:solidFill>
                  <a:schemeClr val="bg1"/>
                </a:solidFill>
                <a:latin typeface="Arial"/>
                <a:cs typeface="Arial"/>
              </a:rPr>
              <a:t> Cho (NYU)</a:t>
            </a:r>
            <a:endParaRPr lang="en-US" sz="2000" b="1" dirty="0">
              <a:solidFill>
                <a:schemeClr val="bg1"/>
              </a:solidFill>
              <a:latin typeface="Arial"/>
              <a:cs typeface="Arial"/>
            </a:endParaRPr>
          </a:p>
          <a:p>
            <a:endParaRPr lang="en-US" b="1" dirty="0">
              <a:solidFill>
                <a:schemeClr val="bg1"/>
              </a:solidFill>
              <a:latin typeface="Arial"/>
              <a:cs typeface="Arial"/>
            </a:endParaRPr>
          </a:p>
        </p:txBody>
      </p:sp>
    </p:spTree>
    <p:extLst>
      <p:ext uri="{BB962C8B-B14F-4D97-AF65-F5344CB8AC3E}">
        <p14:creationId xmlns:p14="http://schemas.microsoft.com/office/powerpoint/2010/main" val="1626876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xmlns="" id="{1F4E34EA-AA7B-BB4E-808F-C3A3A50AC7A6}"/>
                  </a:ext>
                </a:extLst>
              </p:cNvPr>
              <p:cNvSpPr/>
              <p:nvPr/>
            </p:nvSpPr>
            <p:spPr>
              <a:xfrm>
                <a:off x="4867593" y="2419454"/>
                <a:ext cx="3020250"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𝐴</m:t>
                      </m:r>
                      <m:r>
                        <a:rPr lang="en-US" sz="3200" b="0" i="1" smtClean="0">
                          <a:latin typeface="Cambria Math" panose="02040503050406030204" pitchFamily="18" charset="0"/>
                        </a:rPr>
                        <m:t>+</m:t>
                      </m:r>
                      <m:r>
                        <a:rPr lang="en-US" sz="3200" b="0" i="1" smtClean="0">
                          <a:latin typeface="Cambria Math" panose="02040503050406030204" pitchFamily="18" charset="0"/>
                        </a:rPr>
                        <m:t>𝐵</m:t>
                      </m:r>
                      <m:r>
                        <a:rPr lang="en-US" sz="3200" b="0" i="1" smtClean="0">
                          <a:latin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𝐶</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𝐷</m:t>
                      </m:r>
                    </m:oMath>
                  </m:oMathPara>
                </a14:m>
                <a:endParaRPr lang="x-none" sz="3200" dirty="0"/>
              </a:p>
            </p:txBody>
          </p:sp>
        </mc:Choice>
        <mc:Fallback xmlns="">
          <p:sp>
            <p:nvSpPr>
              <p:cNvPr id="24" name="Rectangle 23">
                <a:extLst>
                  <a:ext uri="{FF2B5EF4-FFF2-40B4-BE49-F238E27FC236}">
                    <a16:creationId xmlns:a16="http://schemas.microsoft.com/office/drawing/2014/main" id="{1F4E34EA-AA7B-BB4E-808F-C3A3A50AC7A6}"/>
                  </a:ext>
                </a:extLst>
              </p:cNvPr>
              <p:cNvSpPr>
                <a:spLocks noRot="1" noChangeAspect="1" noMove="1" noResize="1" noEditPoints="1" noAdjustHandles="1" noChangeArrowheads="1" noChangeShapeType="1" noTextEdit="1"/>
              </p:cNvSpPr>
              <p:nvPr/>
            </p:nvSpPr>
            <p:spPr>
              <a:xfrm>
                <a:off x="4867593" y="2419454"/>
                <a:ext cx="3020250" cy="584775"/>
              </a:xfrm>
              <a:prstGeom prst="rect">
                <a:avLst/>
              </a:prstGeom>
              <a:blipFill>
                <a:blip r:embed="rId2"/>
                <a:stretch>
                  <a:fillRect b="-23404"/>
                </a:stretch>
              </a:blipFill>
            </p:spPr>
            <p:txBody>
              <a:bodyPr/>
              <a:lstStyle/>
              <a:p>
                <a:r>
                  <a:rPr lang="en-CN">
                    <a:noFill/>
                  </a:rPr>
                  <a:t> </a:t>
                </a:r>
              </a:p>
            </p:txBody>
          </p:sp>
        </mc:Fallback>
      </mc:AlternateContent>
      <p:sp>
        <p:nvSpPr>
          <p:cNvPr id="25" name="Rectangle 24">
            <a:extLst>
              <a:ext uri="{FF2B5EF4-FFF2-40B4-BE49-F238E27FC236}">
                <a16:creationId xmlns:a16="http://schemas.microsoft.com/office/drawing/2014/main" xmlns="" id="{3085D71B-7517-DF48-AFBB-A83DCB55C59B}"/>
              </a:ext>
            </a:extLst>
          </p:cNvPr>
          <p:cNvSpPr/>
          <p:nvPr/>
        </p:nvSpPr>
        <p:spPr>
          <a:xfrm>
            <a:off x="2455713" y="1870834"/>
            <a:ext cx="3807774" cy="523220"/>
          </a:xfrm>
          <a:prstGeom prst="rect">
            <a:avLst/>
          </a:prstGeom>
        </p:spPr>
        <p:txBody>
          <a:bodyPr wrap="none">
            <a:spAutoFit/>
          </a:bodyPr>
          <a:lstStyle/>
          <a:p>
            <a:r>
              <a:rPr lang="en-US" sz="2800" dirty="0"/>
              <a:t>Chemical reaction space:</a:t>
            </a:r>
            <a:endParaRPr lang="x-none" sz="2800" dirty="0"/>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xmlns="" id="{BE29EC1E-6E4C-F541-8F45-05E8A381D3E7}"/>
                  </a:ext>
                </a:extLst>
              </p:cNvPr>
              <p:cNvSpPr/>
              <p:nvPr/>
            </p:nvSpPr>
            <p:spPr>
              <a:xfrm>
                <a:off x="3880671" y="4718189"/>
                <a:ext cx="535249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𝐺</m:t>
                      </m:r>
                      <m:d>
                        <m:dPr>
                          <m:ctrlPr>
                            <a:rPr lang="en-US" sz="3200" b="0" i="1" smtClean="0">
                              <a:latin typeface="Cambria Math" charset="0"/>
                            </a:rPr>
                          </m:ctrlPr>
                        </m:dPr>
                        <m:e>
                          <m:r>
                            <a:rPr lang="en-US" sz="3200" i="1" smtClean="0">
                              <a:latin typeface="Cambria Math" panose="02040503050406030204" pitchFamily="18" charset="0"/>
                            </a:rPr>
                            <m:t>𝐴</m:t>
                          </m:r>
                        </m:e>
                      </m:d>
                      <m:r>
                        <a:rPr lang="en-US" sz="3200" b="0" i="1" smtClean="0">
                          <a:latin typeface="Cambria Math" panose="02040503050406030204" pitchFamily="18" charset="0"/>
                        </a:rPr>
                        <m:t>+</m:t>
                      </m:r>
                      <m:r>
                        <a:rPr lang="en-US" sz="3200" b="0" i="1" smtClean="0">
                          <a:latin typeface="Cambria Math" panose="02040503050406030204" pitchFamily="18" charset="0"/>
                        </a:rPr>
                        <m:t>𝐺</m:t>
                      </m:r>
                      <m:d>
                        <m:dPr>
                          <m:ctrlPr>
                            <a:rPr lang="en-US" sz="3200" b="0" i="1" smtClean="0">
                              <a:latin typeface="Cambria Math" charset="0"/>
                            </a:rPr>
                          </m:ctrlPr>
                        </m:dPr>
                        <m:e>
                          <m:r>
                            <a:rPr lang="en-US" sz="3200" b="0" i="1" smtClean="0">
                              <a:latin typeface="Cambria Math" panose="02040503050406030204" pitchFamily="18" charset="0"/>
                            </a:rPr>
                            <m:t>𝐵</m:t>
                          </m:r>
                        </m:e>
                      </m:d>
                      <m:r>
                        <a:rPr lang="en-US" sz="3200" i="1">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𝐺</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𝐶</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𝐺</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𝐷</m:t>
                      </m:r>
                      <m:r>
                        <a:rPr lang="en-US" sz="3200" b="0" i="1" smtClean="0">
                          <a:latin typeface="Cambria Math" panose="02040503050406030204" pitchFamily="18" charset="0"/>
                          <a:ea typeface="Cambria Math" panose="02040503050406030204" pitchFamily="18" charset="0"/>
                        </a:rPr>
                        <m:t>)</m:t>
                      </m:r>
                    </m:oMath>
                  </m:oMathPara>
                </a14:m>
                <a:endParaRPr lang="x-none" sz="3200" dirty="0"/>
              </a:p>
            </p:txBody>
          </p:sp>
        </mc:Choice>
        <mc:Fallback xmlns="">
          <p:sp>
            <p:nvSpPr>
              <p:cNvPr id="26" name="Rectangle 25">
                <a:extLst>
                  <a:ext uri="{FF2B5EF4-FFF2-40B4-BE49-F238E27FC236}">
                    <a16:creationId xmlns:a16="http://schemas.microsoft.com/office/drawing/2014/main" id="{BE29EC1E-6E4C-F541-8F45-05E8A381D3E7}"/>
                  </a:ext>
                </a:extLst>
              </p:cNvPr>
              <p:cNvSpPr>
                <a:spLocks noRot="1" noChangeAspect="1" noMove="1" noResize="1" noEditPoints="1" noAdjustHandles="1" noChangeArrowheads="1" noChangeShapeType="1" noTextEdit="1"/>
              </p:cNvSpPr>
              <p:nvPr/>
            </p:nvSpPr>
            <p:spPr>
              <a:xfrm>
                <a:off x="3880671" y="4718189"/>
                <a:ext cx="5352491" cy="584775"/>
              </a:xfrm>
              <a:prstGeom prst="rect">
                <a:avLst/>
              </a:prstGeom>
              <a:blipFill>
                <a:blip r:embed="rId3"/>
                <a:stretch>
                  <a:fillRect r="-473" b="-21277"/>
                </a:stretch>
              </a:blipFill>
            </p:spPr>
            <p:txBody>
              <a:bodyPr/>
              <a:lstStyle/>
              <a:p>
                <a:r>
                  <a:rPr lang="en-CN">
                    <a:noFill/>
                  </a:rPr>
                  <a:t> </a:t>
                </a:r>
              </a:p>
            </p:txBody>
          </p:sp>
        </mc:Fallback>
      </mc:AlternateContent>
      <p:sp>
        <p:nvSpPr>
          <p:cNvPr id="27" name="Rectangle 26">
            <a:extLst>
              <a:ext uri="{FF2B5EF4-FFF2-40B4-BE49-F238E27FC236}">
                <a16:creationId xmlns:a16="http://schemas.microsoft.com/office/drawing/2014/main" xmlns="" id="{852810A7-A608-024F-A6DD-83CB0F0BBC1A}"/>
              </a:ext>
            </a:extLst>
          </p:cNvPr>
          <p:cNvSpPr/>
          <p:nvPr/>
        </p:nvSpPr>
        <p:spPr>
          <a:xfrm>
            <a:off x="2455713" y="4097757"/>
            <a:ext cx="4283545" cy="523220"/>
          </a:xfrm>
          <a:prstGeom prst="rect">
            <a:avLst/>
          </a:prstGeom>
        </p:spPr>
        <p:txBody>
          <a:bodyPr wrap="none">
            <a:spAutoFit/>
          </a:bodyPr>
          <a:lstStyle/>
          <a:p>
            <a:r>
              <a:rPr lang="en-US" sz="2800" dirty="0"/>
              <a:t>Molecule embedding space:</a:t>
            </a:r>
            <a:endParaRPr lang="x-none" sz="2800" dirty="0"/>
          </a:p>
        </p:txBody>
      </p:sp>
      <p:sp>
        <p:nvSpPr>
          <p:cNvPr id="28" name="Down Arrow 27">
            <a:extLst>
              <a:ext uri="{FF2B5EF4-FFF2-40B4-BE49-F238E27FC236}">
                <a16:creationId xmlns:a16="http://schemas.microsoft.com/office/drawing/2014/main" xmlns="" id="{9CDBC8E0-5E59-DF48-93B4-71A0F91AC4F1}"/>
              </a:ext>
            </a:extLst>
          </p:cNvPr>
          <p:cNvSpPr/>
          <p:nvPr/>
        </p:nvSpPr>
        <p:spPr>
          <a:xfrm>
            <a:off x="6161818" y="3314398"/>
            <a:ext cx="431800" cy="584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9" name="Rectangle 28">
            <a:extLst>
              <a:ext uri="{FF2B5EF4-FFF2-40B4-BE49-F238E27FC236}">
                <a16:creationId xmlns:a16="http://schemas.microsoft.com/office/drawing/2014/main" xmlns="" id="{819803D1-182D-E242-854E-72E0EDAD818C}"/>
              </a:ext>
            </a:extLst>
          </p:cNvPr>
          <p:cNvSpPr/>
          <p:nvPr/>
        </p:nvSpPr>
        <p:spPr>
          <a:xfrm>
            <a:off x="4891663" y="5649762"/>
            <a:ext cx="3408947" cy="400110"/>
          </a:xfrm>
          <a:prstGeom prst="rect">
            <a:avLst/>
          </a:prstGeom>
        </p:spPr>
        <p:txBody>
          <a:bodyPr wrap="none">
            <a:spAutoFit/>
          </a:bodyPr>
          <a:lstStyle/>
          <a:p>
            <a:r>
              <a:rPr lang="en-US" sz="2000" dirty="0"/>
              <a:t>G: the molecule graph encoder</a:t>
            </a:r>
            <a:endParaRPr lang="x-none" sz="2000" dirty="0"/>
          </a:p>
        </p:txBody>
      </p:sp>
      <p:sp>
        <p:nvSpPr>
          <p:cNvPr id="10" name="Title 2">
            <a:extLst>
              <a:ext uri="{FF2B5EF4-FFF2-40B4-BE49-F238E27FC236}">
                <a16:creationId xmlns="" xmlns:a16="http://schemas.microsoft.com/office/drawing/2014/main" id="{17ADDADA-BF0A-814A-98DE-69C8740248C5}"/>
              </a:ext>
            </a:extLst>
          </p:cNvPr>
          <p:cNvSpPr>
            <a:spLocks noGrp="1"/>
          </p:cNvSpPr>
          <p:nvPr>
            <p:ph type="title"/>
          </p:nvPr>
        </p:nvSpPr>
        <p:spPr>
          <a:xfrm>
            <a:off x="1497037" y="98466"/>
            <a:ext cx="10022174" cy="1206501"/>
          </a:xfrm>
        </p:spPr>
        <p:txBody>
          <a:bodyPr lIns="91440" tIns="45720" rIns="91440" bIns="45720" anchor="ctr"/>
          <a:lstStyle/>
          <a:p>
            <a:r>
              <a:rPr lang="en-US" sz="2800" b="1" dirty="0" smtClean="0">
                <a:latin typeface="Arial"/>
                <a:cs typeface="Arial"/>
              </a:rPr>
              <a:t>Structure-aware and reaction-aware chemical entity embedding representation</a:t>
            </a:r>
            <a:endParaRPr lang="en-US" sz="2800" b="1" dirty="0">
              <a:latin typeface="Arial"/>
              <a:cs typeface="Arial"/>
            </a:endParaRPr>
          </a:p>
        </p:txBody>
      </p:sp>
    </p:spTree>
    <p:extLst>
      <p:ext uri="{BB962C8B-B14F-4D97-AF65-F5344CB8AC3E}">
        <p14:creationId xmlns:p14="http://schemas.microsoft.com/office/powerpoint/2010/main" val="637651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0C6A79-9522-4D4F-A275-6984B24B4716}"/>
              </a:ext>
            </a:extLst>
          </p:cNvPr>
          <p:cNvSpPr>
            <a:spLocks noGrp="1"/>
          </p:cNvSpPr>
          <p:nvPr>
            <p:ph type="title"/>
          </p:nvPr>
        </p:nvSpPr>
        <p:spPr>
          <a:xfrm>
            <a:off x="1452266" y="123568"/>
            <a:ext cx="9670163" cy="1082933"/>
          </a:xfrm>
        </p:spPr>
        <p:txBody>
          <a:bodyPr/>
          <a:lstStyle/>
          <a:p>
            <a:r>
              <a:rPr lang="en-US" sz="2800" b="1" dirty="0">
                <a:latin typeface="Arial"/>
                <a:cs typeface="Arial"/>
              </a:rPr>
              <a:t>Embedding visualization</a:t>
            </a:r>
          </a:p>
        </p:txBody>
      </p:sp>
      <p:sp>
        <p:nvSpPr>
          <p:cNvPr id="14" name="Rectangle 13">
            <a:extLst>
              <a:ext uri="{FF2B5EF4-FFF2-40B4-BE49-F238E27FC236}">
                <a16:creationId xmlns:a16="http://schemas.microsoft.com/office/drawing/2014/main" xmlns="" id="{B4A9F406-9002-7741-949B-25424D84FAEF}"/>
              </a:ext>
            </a:extLst>
          </p:cNvPr>
          <p:cNvSpPr/>
          <p:nvPr/>
        </p:nvSpPr>
        <p:spPr>
          <a:xfrm>
            <a:off x="1208690" y="1229613"/>
            <a:ext cx="6357061" cy="461665"/>
          </a:xfrm>
          <a:prstGeom prst="rect">
            <a:avLst/>
          </a:prstGeom>
        </p:spPr>
        <p:txBody>
          <a:bodyPr wrap="none">
            <a:spAutoFit/>
          </a:bodyPr>
          <a:lstStyle/>
          <a:p>
            <a:r>
              <a:rPr lang="en-US" sz="2400" b="1" dirty="0"/>
              <a:t>Molecule sizes (# heavy atoms) for BBBP dataset</a:t>
            </a:r>
            <a:endParaRPr lang="x-none" sz="2400" dirty="0"/>
          </a:p>
        </p:txBody>
      </p:sp>
      <p:pic>
        <p:nvPicPr>
          <p:cNvPr id="3" name="Picture 2">
            <a:extLst>
              <a:ext uri="{FF2B5EF4-FFF2-40B4-BE49-F238E27FC236}">
                <a16:creationId xmlns:a16="http://schemas.microsoft.com/office/drawing/2014/main" xmlns="" id="{BB159EC3-2DF2-6D45-83AB-E2BCA0391519}"/>
              </a:ext>
            </a:extLst>
          </p:cNvPr>
          <p:cNvPicPr>
            <a:picLocks noChangeAspect="1"/>
          </p:cNvPicPr>
          <p:nvPr/>
        </p:nvPicPr>
        <p:blipFill>
          <a:blip r:embed="rId2"/>
          <a:stretch>
            <a:fillRect/>
          </a:stretch>
        </p:blipFill>
        <p:spPr>
          <a:xfrm>
            <a:off x="2790432" y="2239709"/>
            <a:ext cx="6062421" cy="4277213"/>
          </a:xfrm>
          <a:prstGeom prst="rect">
            <a:avLst/>
          </a:prstGeom>
        </p:spPr>
      </p:pic>
      <p:sp>
        <p:nvSpPr>
          <p:cNvPr id="9" name="Down Arrow 8">
            <a:extLst>
              <a:ext uri="{FF2B5EF4-FFF2-40B4-BE49-F238E27FC236}">
                <a16:creationId xmlns:a16="http://schemas.microsoft.com/office/drawing/2014/main" xmlns="" id="{F1E41EE7-8716-B644-BD91-7FB45C8F2470}"/>
              </a:ext>
            </a:extLst>
          </p:cNvPr>
          <p:cNvSpPr/>
          <p:nvPr/>
        </p:nvSpPr>
        <p:spPr>
          <a:xfrm>
            <a:off x="9139388" y="3015181"/>
            <a:ext cx="262180" cy="21141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8" name="Rectangle 7">
            <a:extLst>
              <a:ext uri="{FF2B5EF4-FFF2-40B4-BE49-F238E27FC236}">
                <a16:creationId xmlns:a16="http://schemas.microsoft.com/office/drawing/2014/main" xmlns="" id="{A5C8DA14-6F03-984C-BE82-B27849AD1D97}"/>
              </a:ext>
            </a:extLst>
          </p:cNvPr>
          <p:cNvSpPr/>
          <p:nvPr/>
        </p:nvSpPr>
        <p:spPr>
          <a:xfrm>
            <a:off x="9566145" y="3841432"/>
            <a:ext cx="1997919" cy="461665"/>
          </a:xfrm>
          <a:prstGeom prst="rect">
            <a:avLst/>
          </a:prstGeom>
        </p:spPr>
        <p:txBody>
          <a:bodyPr wrap="none">
            <a:spAutoFit/>
          </a:bodyPr>
          <a:lstStyle/>
          <a:p>
            <a:r>
              <a:rPr lang="en-US" sz="2400" dirty="0"/>
              <a:t>Size increasing</a:t>
            </a:r>
            <a:endParaRPr lang="x-none" sz="2400" dirty="0"/>
          </a:p>
        </p:txBody>
      </p:sp>
      <p:sp>
        <p:nvSpPr>
          <p:cNvPr id="7" name="Rectangle 6">
            <a:extLst>
              <a:ext uri="{FF2B5EF4-FFF2-40B4-BE49-F238E27FC236}">
                <a16:creationId xmlns:a16="http://schemas.microsoft.com/office/drawing/2014/main" xmlns="" id="{A6BFA0EC-0F9E-1F4D-8F00-309E5480E956}"/>
              </a:ext>
            </a:extLst>
          </p:cNvPr>
          <p:cNvSpPr/>
          <p:nvPr/>
        </p:nvSpPr>
        <p:spPr>
          <a:xfrm>
            <a:off x="98854" y="2792712"/>
            <a:ext cx="2527001" cy="400110"/>
          </a:xfrm>
          <a:prstGeom prst="rect">
            <a:avLst/>
          </a:prstGeom>
        </p:spPr>
        <p:txBody>
          <a:bodyPr wrap="square">
            <a:spAutoFit/>
          </a:bodyPr>
          <a:lstStyle/>
          <a:p>
            <a:r>
              <a:rPr lang="en-US" sz="2000" dirty="0"/>
              <a:t>Small-molecule region</a:t>
            </a:r>
            <a:endParaRPr lang="x-none" sz="2000" dirty="0"/>
          </a:p>
        </p:txBody>
      </p:sp>
      <p:cxnSp>
        <p:nvCxnSpPr>
          <p:cNvPr id="17" name="Straight Arrow Connector 16">
            <a:extLst>
              <a:ext uri="{FF2B5EF4-FFF2-40B4-BE49-F238E27FC236}">
                <a16:creationId xmlns:a16="http://schemas.microsoft.com/office/drawing/2014/main" xmlns="" id="{C387C060-6B50-6447-833E-3092755FEDDC}"/>
              </a:ext>
            </a:extLst>
          </p:cNvPr>
          <p:cNvCxnSpPr>
            <a:cxnSpLocks/>
            <a:endCxn id="7" idx="3"/>
          </p:cNvCxnSpPr>
          <p:nvPr/>
        </p:nvCxnSpPr>
        <p:spPr>
          <a:xfrm flipH="1" flipV="1">
            <a:off x="2625855" y="2992767"/>
            <a:ext cx="1785507" cy="22414"/>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xmlns="" id="{A7FA9316-70EE-C940-8C2F-A61267D7469D}"/>
              </a:ext>
            </a:extLst>
          </p:cNvPr>
          <p:cNvSpPr/>
          <p:nvPr/>
        </p:nvSpPr>
        <p:spPr>
          <a:xfrm>
            <a:off x="3410465" y="2996777"/>
            <a:ext cx="4893276" cy="1587580"/>
          </a:xfrm>
          <a:custGeom>
            <a:avLst/>
            <a:gdLst>
              <a:gd name="connsiteX0" fmla="*/ 0 w 4893276"/>
              <a:gd name="connsiteY0" fmla="*/ 1587580 h 1587580"/>
              <a:gd name="connsiteX1" fmla="*/ 1210962 w 4893276"/>
              <a:gd name="connsiteY1" fmla="*/ 833818 h 1587580"/>
              <a:gd name="connsiteX2" fmla="*/ 2075935 w 4893276"/>
              <a:gd name="connsiteY2" fmla="*/ 18272 h 1587580"/>
              <a:gd name="connsiteX3" fmla="*/ 3249827 w 4893276"/>
              <a:gd name="connsiteY3" fmla="*/ 314834 h 1587580"/>
              <a:gd name="connsiteX4" fmla="*/ 4164227 w 4893276"/>
              <a:gd name="connsiteY4" fmla="*/ 870888 h 1587580"/>
              <a:gd name="connsiteX5" fmla="*/ 4893276 w 4893276"/>
              <a:gd name="connsiteY5" fmla="*/ 413688 h 1587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93276" h="1587580">
                <a:moveTo>
                  <a:pt x="0" y="1587580"/>
                </a:moveTo>
                <a:cubicBezTo>
                  <a:pt x="432486" y="1341474"/>
                  <a:pt x="864973" y="1095369"/>
                  <a:pt x="1210962" y="833818"/>
                </a:cubicBezTo>
                <a:cubicBezTo>
                  <a:pt x="1556951" y="572267"/>
                  <a:pt x="1736124" y="104769"/>
                  <a:pt x="2075935" y="18272"/>
                </a:cubicBezTo>
                <a:cubicBezTo>
                  <a:pt x="2415746" y="-68225"/>
                  <a:pt x="2901778" y="172731"/>
                  <a:pt x="3249827" y="314834"/>
                </a:cubicBezTo>
                <a:cubicBezTo>
                  <a:pt x="3597876" y="456937"/>
                  <a:pt x="3890319" y="854412"/>
                  <a:pt x="4164227" y="870888"/>
                </a:cubicBezTo>
                <a:cubicBezTo>
                  <a:pt x="4438135" y="887364"/>
                  <a:pt x="4665705" y="650526"/>
                  <a:pt x="4893276" y="413688"/>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9" name="Rectangle 28">
            <a:extLst>
              <a:ext uri="{FF2B5EF4-FFF2-40B4-BE49-F238E27FC236}">
                <a16:creationId xmlns:a16="http://schemas.microsoft.com/office/drawing/2014/main" xmlns="" id="{237F50F7-F673-4547-889A-05C4F4DAC985}"/>
              </a:ext>
            </a:extLst>
          </p:cNvPr>
          <p:cNvSpPr/>
          <p:nvPr/>
        </p:nvSpPr>
        <p:spPr>
          <a:xfrm>
            <a:off x="188765" y="5628387"/>
            <a:ext cx="2527001" cy="400110"/>
          </a:xfrm>
          <a:prstGeom prst="rect">
            <a:avLst/>
          </a:prstGeom>
        </p:spPr>
        <p:txBody>
          <a:bodyPr wrap="square">
            <a:spAutoFit/>
          </a:bodyPr>
          <a:lstStyle/>
          <a:p>
            <a:r>
              <a:rPr lang="en-US" sz="2000" dirty="0"/>
              <a:t>Large-molecule region</a:t>
            </a:r>
            <a:endParaRPr lang="x-none" sz="2000" dirty="0"/>
          </a:p>
        </p:txBody>
      </p:sp>
      <p:cxnSp>
        <p:nvCxnSpPr>
          <p:cNvPr id="30" name="Straight Arrow Connector 29">
            <a:extLst>
              <a:ext uri="{FF2B5EF4-FFF2-40B4-BE49-F238E27FC236}">
                <a16:creationId xmlns:a16="http://schemas.microsoft.com/office/drawing/2014/main" xmlns="" id="{66F8EDBF-47CB-C648-8A33-3F20482D8694}"/>
              </a:ext>
            </a:extLst>
          </p:cNvPr>
          <p:cNvCxnSpPr>
            <a:cxnSpLocks/>
            <a:endCxn id="29" idx="3"/>
          </p:cNvCxnSpPr>
          <p:nvPr/>
        </p:nvCxnSpPr>
        <p:spPr>
          <a:xfrm flipH="1" flipV="1">
            <a:off x="2715766" y="5828442"/>
            <a:ext cx="1785507" cy="22414"/>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31" name="Freeform 30">
            <a:extLst>
              <a:ext uri="{FF2B5EF4-FFF2-40B4-BE49-F238E27FC236}">
                <a16:creationId xmlns:a16="http://schemas.microsoft.com/office/drawing/2014/main" xmlns="" id="{A94D6F41-93CD-5744-B5B0-C26147C753D1}"/>
              </a:ext>
            </a:extLst>
          </p:cNvPr>
          <p:cNvSpPr/>
          <p:nvPr/>
        </p:nvSpPr>
        <p:spPr>
          <a:xfrm>
            <a:off x="3521676" y="3670067"/>
            <a:ext cx="5090983" cy="1322063"/>
          </a:xfrm>
          <a:custGeom>
            <a:avLst/>
            <a:gdLst>
              <a:gd name="connsiteX0" fmla="*/ 0 w 5090983"/>
              <a:gd name="connsiteY0" fmla="*/ 1173782 h 1322063"/>
              <a:gd name="connsiteX1" fmla="*/ 939113 w 5090983"/>
              <a:gd name="connsiteY1" fmla="*/ 630084 h 1322063"/>
              <a:gd name="connsiteX2" fmla="*/ 1754659 w 5090983"/>
              <a:gd name="connsiteY2" fmla="*/ 12247 h 1322063"/>
              <a:gd name="connsiteX3" fmla="*/ 2842054 w 5090983"/>
              <a:gd name="connsiteY3" fmla="*/ 247025 h 1322063"/>
              <a:gd name="connsiteX4" fmla="*/ 3842951 w 5090983"/>
              <a:gd name="connsiteY4" fmla="*/ 593014 h 1322063"/>
              <a:gd name="connsiteX5" fmla="*/ 4213654 w 5090983"/>
              <a:gd name="connsiteY5" fmla="*/ 1149068 h 1322063"/>
              <a:gd name="connsiteX6" fmla="*/ 5090983 w 5090983"/>
              <a:gd name="connsiteY6" fmla="*/ 1322063 h 1322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90983" h="1322063">
                <a:moveTo>
                  <a:pt x="0" y="1173782"/>
                </a:moveTo>
                <a:cubicBezTo>
                  <a:pt x="323335" y="998727"/>
                  <a:pt x="646670" y="823673"/>
                  <a:pt x="939113" y="630084"/>
                </a:cubicBezTo>
                <a:cubicBezTo>
                  <a:pt x="1231556" y="436495"/>
                  <a:pt x="1437502" y="76090"/>
                  <a:pt x="1754659" y="12247"/>
                </a:cubicBezTo>
                <a:cubicBezTo>
                  <a:pt x="2071816" y="-51596"/>
                  <a:pt x="2494005" y="150231"/>
                  <a:pt x="2842054" y="247025"/>
                </a:cubicBezTo>
                <a:cubicBezTo>
                  <a:pt x="3190103" y="343819"/>
                  <a:pt x="3614351" y="442674"/>
                  <a:pt x="3842951" y="593014"/>
                </a:cubicBezTo>
                <a:cubicBezTo>
                  <a:pt x="4071551" y="743354"/>
                  <a:pt x="4005649" y="1027560"/>
                  <a:pt x="4213654" y="1149068"/>
                </a:cubicBezTo>
                <a:cubicBezTo>
                  <a:pt x="4421659" y="1270576"/>
                  <a:pt x="4756321" y="1296319"/>
                  <a:pt x="5090983" y="1322063"/>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32" name="Freeform 31">
            <a:extLst>
              <a:ext uri="{FF2B5EF4-FFF2-40B4-BE49-F238E27FC236}">
                <a16:creationId xmlns:a16="http://schemas.microsoft.com/office/drawing/2014/main" xmlns="" id="{8A6CEF6D-13AE-B648-9009-D755F9EC0A07}"/>
              </a:ext>
            </a:extLst>
          </p:cNvPr>
          <p:cNvSpPr/>
          <p:nvPr/>
        </p:nvSpPr>
        <p:spPr>
          <a:xfrm>
            <a:off x="3546389" y="4066235"/>
            <a:ext cx="5078627" cy="1334712"/>
          </a:xfrm>
          <a:custGeom>
            <a:avLst/>
            <a:gdLst>
              <a:gd name="connsiteX0" fmla="*/ 0 w 5078627"/>
              <a:gd name="connsiteY0" fmla="*/ 1123603 h 1334712"/>
              <a:gd name="connsiteX1" fmla="*/ 630195 w 5078627"/>
              <a:gd name="connsiteY1" fmla="*/ 901181 h 1334712"/>
              <a:gd name="connsiteX2" fmla="*/ 1458097 w 5078627"/>
              <a:gd name="connsiteY2" fmla="*/ 11495 h 1334712"/>
              <a:gd name="connsiteX3" fmla="*/ 2199503 w 5078627"/>
              <a:gd name="connsiteY3" fmla="*/ 419268 h 1334712"/>
              <a:gd name="connsiteX4" fmla="*/ 2533135 w 5078627"/>
              <a:gd name="connsiteY4" fmla="*/ 765257 h 1334712"/>
              <a:gd name="connsiteX5" fmla="*/ 3027406 w 5078627"/>
              <a:gd name="connsiteY5" fmla="*/ 641689 h 1334712"/>
              <a:gd name="connsiteX6" fmla="*/ 3422822 w 5078627"/>
              <a:gd name="connsiteY6" fmla="*/ 1185387 h 1334712"/>
              <a:gd name="connsiteX7" fmla="*/ 3719384 w 5078627"/>
              <a:gd name="connsiteY7" fmla="*/ 1321311 h 1334712"/>
              <a:gd name="connsiteX8" fmla="*/ 4324865 w 5078627"/>
              <a:gd name="connsiteY8" fmla="*/ 1321311 h 1334712"/>
              <a:gd name="connsiteX9" fmla="*/ 5078627 w 5078627"/>
              <a:gd name="connsiteY9" fmla="*/ 1247170 h 1334712"/>
              <a:gd name="connsiteX10" fmla="*/ 5078627 w 5078627"/>
              <a:gd name="connsiteY10" fmla="*/ 1247170 h 13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78627" h="1334712">
                <a:moveTo>
                  <a:pt x="0" y="1123603"/>
                </a:moveTo>
                <a:cubicBezTo>
                  <a:pt x="193589" y="1105067"/>
                  <a:pt x="387179" y="1086532"/>
                  <a:pt x="630195" y="901181"/>
                </a:cubicBezTo>
                <a:cubicBezTo>
                  <a:pt x="873211" y="715830"/>
                  <a:pt x="1196546" y="91814"/>
                  <a:pt x="1458097" y="11495"/>
                </a:cubicBezTo>
                <a:cubicBezTo>
                  <a:pt x="1719648" y="-68824"/>
                  <a:pt x="2020330" y="293641"/>
                  <a:pt x="2199503" y="419268"/>
                </a:cubicBezTo>
                <a:cubicBezTo>
                  <a:pt x="2378676" y="544895"/>
                  <a:pt x="2395151" y="728187"/>
                  <a:pt x="2533135" y="765257"/>
                </a:cubicBezTo>
                <a:cubicBezTo>
                  <a:pt x="2671119" y="802327"/>
                  <a:pt x="2879125" y="571667"/>
                  <a:pt x="3027406" y="641689"/>
                </a:cubicBezTo>
                <a:cubicBezTo>
                  <a:pt x="3175687" y="711711"/>
                  <a:pt x="3307492" y="1072117"/>
                  <a:pt x="3422822" y="1185387"/>
                </a:cubicBezTo>
                <a:cubicBezTo>
                  <a:pt x="3538152" y="1298657"/>
                  <a:pt x="3569043" y="1298657"/>
                  <a:pt x="3719384" y="1321311"/>
                </a:cubicBezTo>
                <a:cubicBezTo>
                  <a:pt x="3869725" y="1343965"/>
                  <a:pt x="4098325" y="1333668"/>
                  <a:pt x="4324865" y="1321311"/>
                </a:cubicBezTo>
                <a:cubicBezTo>
                  <a:pt x="4551405" y="1308954"/>
                  <a:pt x="5078627" y="1247170"/>
                  <a:pt x="5078627" y="1247170"/>
                </a:cubicBezTo>
                <a:lnTo>
                  <a:pt x="5078627" y="1247170"/>
                </a:ln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Tree>
    <p:extLst>
      <p:ext uri="{BB962C8B-B14F-4D97-AF65-F5344CB8AC3E}">
        <p14:creationId xmlns:p14="http://schemas.microsoft.com/office/powerpoint/2010/main" val="333988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bldP spid="7" grpId="0"/>
      <p:bldP spid="22" grpId="0" animBg="1"/>
      <p:bldP spid="29" grpId="0"/>
      <p:bldP spid="31" grpId="0" animBg="1"/>
      <p:bldP spid="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0C6A79-9522-4D4F-A275-6984B24B4716}"/>
              </a:ext>
            </a:extLst>
          </p:cNvPr>
          <p:cNvSpPr>
            <a:spLocks noGrp="1"/>
          </p:cNvSpPr>
          <p:nvPr>
            <p:ph type="title"/>
          </p:nvPr>
        </p:nvSpPr>
        <p:spPr>
          <a:xfrm>
            <a:off x="1452266" y="123568"/>
            <a:ext cx="9670163" cy="1082933"/>
          </a:xfrm>
        </p:spPr>
        <p:txBody>
          <a:bodyPr/>
          <a:lstStyle/>
          <a:p>
            <a:r>
              <a:rPr lang="en-US" sz="2800" b="1" dirty="0">
                <a:latin typeface="Arial"/>
                <a:cs typeface="Arial"/>
              </a:rPr>
              <a:t>Embedding visualization</a:t>
            </a:r>
          </a:p>
        </p:txBody>
      </p:sp>
      <p:sp>
        <p:nvSpPr>
          <p:cNvPr id="14" name="Rectangle 13">
            <a:extLst>
              <a:ext uri="{FF2B5EF4-FFF2-40B4-BE49-F238E27FC236}">
                <a16:creationId xmlns:a16="http://schemas.microsoft.com/office/drawing/2014/main" xmlns="" id="{B4A9F406-9002-7741-949B-25424D84FAEF}"/>
              </a:ext>
            </a:extLst>
          </p:cNvPr>
          <p:cNvSpPr/>
          <p:nvPr/>
        </p:nvSpPr>
        <p:spPr>
          <a:xfrm>
            <a:off x="1208690" y="1229613"/>
            <a:ext cx="7986032" cy="461665"/>
          </a:xfrm>
          <a:prstGeom prst="rect">
            <a:avLst/>
          </a:prstGeom>
        </p:spPr>
        <p:txBody>
          <a:bodyPr wrap="none">
            <a:spAutoFit/>
          </a:bodyPr>
          <a:lstStyle/>
          <a:p>
            <a:r>
              <a:rPr lang="en-US" sz="2400" b="1" dirty="0"/>
              <a:t>Molecule property </a:t>
            </a:r>
            <a:r>
              <a:rPr lang="en-US" sz="2400" b="1" dirty="0" err="1"/>
              <a:t>p_np</a:t>
            </a:r>
            <a:r>
              <a:rPr lang="zh-CN" altLang="en-US" sz="2400" b="1" dirty="0"/>
              <a:t> </a:t>
            </a:r>
            <a:r>
              <a:rPr lang="en-US" altLang="zh-CN" sz="2400" b="1" dirty="0"/>
              <a:t>(permeable or not)</a:t>
            </a:r>
            <a:r>
              <a:rPr lang="en-US" sz="2400" b="1" dirty="0"/>
              <a:t> for BBBP dataset</a:t>
            </a:r>
            <a:endParaRPr lang="x-none" sz="2400" dirty="0"/>
          </a:p>
        </p:txBody>
      </p:sp>
      <p:pic>
        <p:nvPicPr>
          <p:cNvPr id="10" name="Picture 9">
            <a:extLst>
              <a:ext uri="{FF2B5EF4-FFF2-40B4-BE49-F238E27FC236}">
                <a16:creationId xmlns:a16="http://schemas.microsoft.com/office/drawing/2014/main" xmlns="" id="{FC29C296-74B3-3A43-BC80-FF608819C035}"/>
              </a:ext>
            </a:extLst>
          </p:cNvPr>
          <p:cNvPicPr>
            <a:picLocks noChangeAspect="1"/>
          </p:cNvPicPr>
          <p:nvPr/>
        </p:nvPicPr>
        <p:blipFill>
          <a:blip r:embed="rId2"/>
          <a:stretch>
            <a:fillRect/>
          </a:stretch>
        </p:blipFill>
        <p:spPr>
          <a:xfrm>
            <a:off x="2675507" y="2003637"/>
            <a:ext cx="6759438" cy="4730795"/>
          </a:xfrm>
          <a:prstGeom prst="rect">
            <a:avLst/>
          </a:prstGeom>
        </p:spPr>
      </p:pic>
      <p:sp>
        <p:nvSpPr>
          <p:cNvPr id="4" name="Oval 3">
            <a:extLst>
              <a:ext uri="{FF2B5EF4-FFF2-40B4-BE49-F238E27FC236}">
                <a16:creationId xmlns:a16="http://schemas.microsoft.com/office/drawing/2014/main" xmlns="" id="{DCBD4C20-80F2-784A-96D5-D2974A25D73A}"/>
              </a:ext>
            </a:extLst>
          </p:cNvPr>
          <p:cNvSpPr/>
          <p:nvPr/>
        </p:nvSpPr>
        <p:spPr>
          <a:xfrm>
            <a:off x="5223163" y="4114800"/>
            <a:ext cx="1620982" cy="2050473"/>
          </a:xfrm>
          <a:prstGeom prst="ellipse">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1" name="Oval 10">
            <a:extLst>
              <a:ext uri="{FF2B5EF4-FFF2-40B4-BE49-F238E27FC236}">
                <a16:creationId xmlns:a16="http://schemas.microsoft.com/office/drawing/2014/main" xmlns="" id="{D60EDCF5-C0FC-A940-A287-56B35F213E5C}"/>
              </a:ext>
            </a:extLst>
          </p:cNvPr>
          <p:cNvSpPr/>
          <p:nvPr/>
        </p:nvSpPr>
        <p:spPr>
          <a:xfrm rot="20696237">
            <a:off x="3627666" y="4307558"/>
            <a:ext cx="700550" cy="1336574"/>
          </a:xfrm>
          <a:prstGeom prst="ellipse">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7" name="Rectangle 6">
            <a:extLst>
              <a:ext uri="{FF2B5EF4-FFF2-40B4-BE49-F238E27FC236}">
                <a16:creationId xmlns:a16="http://schemas.microsoft.com/office/drawing/2014/main" xmlns="" id="{C85F30EA-68DF-414C-94E5-6DDA0DF47CD3}"/>
              </a:ext>
            </a:extLst>
          </p:cNvPr>
          <p:cNvSpPr/>
          <p:nvPr/>
        </p:nvSpPr>
        <p:spPr>
          <a:xfrm>
            <a:off x="105362" y="5428332"/>
            <a:ext cx="2427773" cy="707886"/>
          </a:xfrm>
          <a:prstGeom prst="rect">
            <a:avLst/>
          </a:prstGeom>
        </p:spPr>
        <p:txBody>
          <a:bodyPr wrap="square">
            <a:spAutoFit/>
          </a:bodyPr>
          <a:lstStyle/>
          <a:p>
            <a:r>
              <a:rPr lang="en-US" sz="2000" dirty="0"/>
              <a:t>Clusters of non-permeable molecules</a:t>
            </a:r>
            <a:endParaRPr lang="x-none" sz="2000" dirty="0"/>
          </a:p>
        </p:txBody>
      </p:sp>
      <p:cxnSp>
        <p:nvCxnSpPr>
          <p:cNvPr id="8" name="Straight Arrow Connector 7">
            <a:extLst>
              <a:ext uri="{FF2B5EF4-FFF2-40B4-BE49-F238E27FC236}">
                <a16:creationId xmlns:a16="http://schemas.microsoft.com/office/drawing/2014/main" xmlns="" id="{126221C1-F996-C947-AF66-3285976ACD40}"/>
              </a:ext>
            </a:extLst>
          </p:cNvPr>
          <p:cNvCxnSpPr>
            <a:cxnSpLocks/>
            <a:stCxn id="11" idx="2"/>
            <a:endCxn id="7" idx="3"/>
          </p:cNvCxnSpPr>
          <p:nvPr/>
        </p:nvCxnSpPr>
        <p:spPr>
          <a:xfrm flipH="1">
            <a:off x="2533135" y="5066873"/>
            <a:ext cx="1106566" cy="715402"/>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xmlns="" id="{F6EBCFB7-2E31-2B42-9EC2-9A33A9F8AEB8}"/>
              </a:ext>
            </a:extLst>
          </p:cNvPr>
          <p:cNvCxnSpPr>
            <a:cxnSpLocks/>
            <a:stCxn id="4" idx="3"/>
            <a:endCxn id="7" idx="3"/>
          </p:cNvCxnSpPr>
          <p:nvPr/>
        </p:nvCxnSpPr>
        <p:spPr>
          <a:xfrm flipH="1" flipV="1">
            <a:off x="2533135" y="5782275"/>
            <a:ext cx="2927415" cy="82713"/>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816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0C6A79-9522-4D4F-A275-6984B24B4716}"/>
              </a:ext>
            </a:extLst>
          </p:cNvPr>
          <p:cNvSpPr>
            <a:spLocks noGrp="1"/>
          </p:cNvSpPr>
          <p:nvPr>
            <p:ph type="title"/>
          </p:nvPr>
        </p:nvSpPr>
        <p:spPr>
          <a:xfrm>
            <a:off x="1452266" y="123568"/>
            <a:ext cx="9670163" cy="1082933"/>
          </a:xfrm>
        </p:spPr>
        <p:txBody>
          <a:bodyPr/>
          <a:lstStyle/>
          <a:p>
            <a:r>
              <a:rPr lang="en-US" sz="2800" b="1" dirty="0">
                <a:latin typeface="Arial"/>
                <a:cs typeface="Arial"/>
              </a:rPr>
              <a:t>Embedding visualization</a:t>
            </a:r>
          </a:p>
        </p:txBody>
      </p:sp>
      <p:sp>
        <p:nvSpPr>
          <p:cNvPr id="14" name="Rectangle 13">
            <a:extLst>
              <a:ext uri="{FF2B5EF4-FFF2-40B4-BE49-F238E27FC236}">
                <a16:creationId xmlns:a16="http://schemas.microsoft.com/office/drawing/2014/main" xmlns="" id="{B4A9F406-9002-7741-949B-25424D84FAEF}"/>
              </a:ext>
            </a:extLst>
          </p:cNvPr>
          <p:cNvSpPr/>
          <p:nvPr/>
        </p:nvSpPr>
        <p:spPr>
          <a:xfrm>
            <a:off x="1208690" y="1229613"/>
            <a:ext cx="5940088" cy="461665"/>
          </a:xfrm>
          <a:prstGeom prst="rect">
            <a:avLst/>
          </a:prstGeom>
        </p:spPr>
        <p:txBody>
          <a:bodyPr wrap="none">
            <a:spAutoFit/>
          </a:bodyPr>
          <a:lstStyle/>
          <a:p>
            <a:r>
              <a:rPr lang="en-US" sz="2400" b="1" dirty="0"/>
              <a:t>GED </a:t>
            </a:r>
            <a:r>
              <a:rPr lang="en-US" sz="2400" b="1" dirty="0" err="1"/>
              <a:t>w.r.t.</a:t>
            </a:r>
            <a:r>
              <a:rPr lang="en-US" sz="2400" b="1" dirty="0"/>
              <a:t> to #1196 molecule in BBBP dataset</a:t>
            </a:r>
            <a:endParaRPr lang="x-none" sz="2400" dirty="0"/>
          </a:p>
        </p:txBody>
      </p:sp>
      <p:sp>
        <p:nvSpPr>
          <p:cNvPr id="8" name="Rectangle 7">
            <a:extLst>
              <a:ext uri="{FF2B5EF4-FFF2-40B4-BE49-F238E27FC236}">
                <a16:creationId xmlns:a16="http://schemas.microsoft.com/office/drawing/2014/main" xmlns="" id="{A5C8DA14-6F03-984C-BE82-B27849AD1D97}"/>
              </a:ext>
            </a:extLst>
          </p:cNvPr>
          <p:cNvSpPr/>
          <p:nvPr/>
        </p:nvSpPr>
        <p:spPr>
          <a:xfrm>
            <a:off x="9635259" y="3850637"/>
            <a:ext cx="2250937" cy="338554"/>
          </a:xfrm>
          <a:prstGeom prst="rect">
            <a:avLst/>
          </a:prstGeom>
        </p:spPr>
        <p:txBody>
          <a:bodyPr wrap="none">
            <a:spAutoFit/>
          </a:bodyPr>
          <a:lstStyle/>
          <a:p>
            <a:r>
              <a:rPr lang="en-US" sz="1600" dirty="0"/>
              <a:t># 1196 molecule in BBBP</a:t>
            </a:r>
            <a:endParaRPr lang="x-none" sz="1600" dirty="0"/>
          </a:p>
        </p:txBody>
      </p:sp>
      <p:pic>
        <p:nvPicPr>
          <p:cNvPr id="5" name="Picture 4">
            <a:extLst>
              <a:ext uri="{FF2B5EF4-FFF2-40B4-BE49-F238E27FC236}">
                <a16:creationId xmlns:a16="http://schemas.microsoft.com/office/drawing/2014/main" xmlns="" id="{4E3050BA-1ABF-024C-AEBF-6ED970AFCEFD}"/>
              </a:ext>
            </a:extLst>
          </p:cNvPr>
          <p:cNvPicPr>
            <a:picLocks noChangeAspect="1"/>
          </p:cNvPicPr>
          <p:nvPr/>
        </p:nvPicPr>
        <p:blipFill>
          <a:blip r:embed="rId2"/>
          <a:stretch>
            <a:fillRect/>
          </a:stretch>
        </p:blipFill>
        <p:spPr>
          <a:xfrm>
            <a:off x="2392640" y="1857139"/>
            <a:ext cx="6884318" cy="4891915"/>
          </a:xfrm>
          <a:prstGeom prst="rect">
            <a:avLst/>
          </a:prstGeom>
        </p:spPr>
      </p:pic>
      <p:pic>
        <p:nvPicPr>
          <p:cNvPr id="6" name="Picture 5">
            <a:extLst>
              <a:ext uri="{FF2B5EF4-FFF2-40B4-BE49-F238E27FC236}">
                <a16:creationId xmlns:a16="http://schemas.microsoft.com/office/drawing/2014/main" xmlns="" id="{F1060865-9E44-6744-A811-5E788BADA9E8}"/>
              </a:ext>
            </a:extLst>
          </p:cNvPr>
          <p:cNvPicPr>
            <a:picLocks noChangeAspect="1"/>
          </p:cNvPicPr>
          <p:nvPr/>
        </p:nvPicPr>
        <p:blipFill>
          <a:blip r:embed="rId3"/>
          <a:stretch>
            <a:fillRect/>
          </a:stretch>
        </p:blipFill>
        <p:spPr>
          <a:xfrm>
            <a:off x="9635259" y="2485240"/>
            <a:ext cx="1997919" cy="1267609"/>
          </a:xfrm>
          <a:prstGeom prst="rect">
            <a:avLst/>
          </a:prstGeom>
        </p:spPr>
      </p:pic>
      <p:cxnSp>
        <p:nvCxnSpPr>
          <p:cNvPr id="11" name="Straight Arrow Connector 10">
            <a:extLst>
              <a:ext uri="{FF2B5EF4-FFF2-40B4-BE49-F238E27FC236}">
                <a16:creationId xmlns:a16="http://schemas.microsoft.com/office/drawing/2014/main" xmlns="" id="{A9659934-BC32-E74D-B874-B18CDA171329}"/>
              </a:ext>
            </a:extLst>
          </p:cNvPr>
          <p:cNvCxnSpPr>
            <a:cxnSpLocks/>
          </p:cNvCxnSpPr>
          <p:nvPr/>
        </p:nvCxnSpPr>
        <p:spPr>
          <a:xfrm flipH="1">
            <a:off x="8084265" y="3850637"/>
            <a:ext cx="1441476" cy="452459"/>
          </a:xfrm>
          <a:prstGeom prst="straightConnector1">
            <a:avLst/>
          </a:prstGeom>
          <a:ln w="28575">
            <a:solidFill>
              <a:srgbClr val="151E49"/>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xmlns="" id="{415E005A-3A33-EE48-9894-A2A51DB774ED}"/>
              </a:ext>
            </a:extLst>
          </p:cNvPr>
          <p:cNvSpPr/>
          <p:nvPr/>
        </p:nvSpPr>
        <p:spPr>
          <a:xfrm rot="17620635">
            <a:off x="6351912" y="1258784"/>
            <a:ext cx="1523207" cy="4720944"/>
          </a:xfrm>
          <a:prstGeom prst="ellipse">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rgbClr val="FFC000"/>
              </a:solidFill>
            </a:endParaRPr>
          </a:p>
        </p:txBody>
      </p:sp>
      <p:sp>
        <p:nvSpPr>
          <p:cNvPr id="16" name="Oval 15">
            <a:extLst>
              <a:ext uri="{FF2B5EF4-FFF2-40B4-BE49-F238E27FC236}">
                <a16:creationId xmlns:a16="http://schemas.microsoft.com/office/drawing/2014/main" xmlns="" id="{1079CCD9-A4E2-9144-B117-01A4E1B1F63D}"/>
              </a:ext>
            </a:extLst>
          </p:cNvPr>
          <p:cNvSpPr/>
          <p:nvPr/>
        </p:nvSpPr>
        <p:spPr>
          <a:xfrm rot="17034494">
            <a:off x="4626205" y="3566223"/>
            <a:ext cx="1653523" cy="3564652"/>
          </a:xfrm>
          <a:prstGeom prst="ellipse">
            <a:avLst/>
          </a:pr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rgbClr val="FFC000"/>
              </a:solidFill>
            </a:endParaRPr>
          </a:p>
        </p:txBody>
      </p:sp>
      <p:sp>
        <p:nvSpPr>
          <p:cNvPr id="3" name="Oval 2">
            <a:extLst>
              <a:ext uri="{FF2B5EF4-FFF2-40B4-BE49-F238E27FC236}">
                <a16:creationId xmlns:a16="http://schemas.microsoft.com/office/drawing/2014/main" xmlns="" id="{548B2525-E5FD-7947-95B2-4106C1746B46}"/>
              </a:ext>
            </a:extLst>
          </p:cNvPr>
          <p:cNvSpPr/>
          <p:nvPr/>
        </p:nvSpPr>
        <p:spPr>
          <a:xfrm flipH="1" flipV="1">
            <a:off x="7990884" y="4246142"/>
            <a:ext cx="113697" cy="11390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2" name="Rectangle 11">
            <a:extLst>
              <a:ext uri="{FF2B5EF4-FFF2-40B4-BE49-F238E27FC236}">
                <a16:creationId xmlns:a16="http://schemas.microsoft.com/office/drawing/2014/main" xmlns="" id="{ECE586CC-7AF0-2D49-A8B3-02C6B2B302D3}"/>
              </a:ext>
            </a:extLst>
          </p:cNvPr>
          <p:cNvSpPr/>
          <p:nvPr/>
        </p:nvSpPr>
        <p:spPr>
          <a:xfrm>
            <a:off x="111210" y="2143536"/>
            <a:ext cx="2392640" cy="1200329"/>
          </a:xfrm>
          <a:prstGeom prst="rect">
            <a:avLst/>
          </a:prstGeom>
        </p:spPr>
        <p:txBody>
          <a:bodyPr wrap="square">
            <a:spAutoFit/>
          </a:bodyPr>
          <a:lstStyle/>
          <a:p>
            <a:r>
              <a:rPr lang="en-US" dirty="0"/>
              <a:t>Molecules that are structurally similar to #1196 are also close to it in embedding space</a:t>
            </a:r>
            <a:endParaRPr lang="x-none" dirty="0"/>
          </a:p>
        </p:txBody>
      </p:sp>
      <p:cxnSp>
        <p:nvCxnSpPr>
          <p:cNvPr id="13" name="Straight Arrow Connector 12">
            <a:extLst>
              <a:ext uri="{FF2B5EF4-FFF2-40B4-BE49-F238E27FC236}">
                <a16:creationId xmlns:a16="http://schemas.microsoft.com/office/drawing/2014/main" xmlns="" id="{BB2892E7-B8D5-7A42-87CC-8019509817DB}"/>
              </a:ext>
            </a:extLst>
          </p:cNvPr>
          <p:cNvCxnSpPr>
            <a:cxnSpLocks/>
            <a:stCxn id="15" idx="0"/>
            <a:endCxn id="12" idx="3"/>
          </p:cNvCxnSpPr>
          <p:nvPr/>
        </p:nvCxnSpPr>
        <p:spPr>
          <a:xfrm flipH="1">
            <a:off x="2503850" y="2671327"/>
            <a:ext cx="2447893" cy="72374"/>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xmlns="" id="{A4A49F3B-F635-DC40-9BDA-9E43A416E6AC}"/>
              </a:ext>
            </a:extLst>
          </p:cNvPr>
          <p:cNvSpPr/>
          <p:nvPr/>
        </p:nvSpPr>
        <p:spPr>
          <a:xfrm>
            <a:off x="117348" y="4756951"/>
            <a:ext cx="2392640" cy="1477328"/>
          </a:xfrm>
          <a:prstGeom prst="rect">
            <a:avLst/>
          </a:prstGeom>
        </p:spPr>
        <p:txBody>
          <a:bodyPr wrap="square">
            <a:spAutoFit/>
          </a:bodyPr>
          <a:lstStyle/>
          <a:p>
            <a:r>
              <a:rPr lang="en-US" dirty="0"/>
              <a:t>Molecules that are structurally dissimilar to #1196 are also far from it in embedding space</a:t>
            </a:r>
            <a:endParaRPr lang="x-none" dirty="0"/>
          </a:p>
        </p:txBody>
      </p:sp>
      <p:cxnSp>
        <p:nvCxnSpPr>
          <p:cNvPr id="18" name="Straight Arrow Connector 17">
            <a:extLst>
              <a:ext uri="{FF2B5EF4-FFF2-40B4-BE49-F238E27FC236}">
                <a16:creationId xmlns:a16="http://schemas.microsoft.com/office/drawing/2014/main" xmlns="" id="{A067E0F9-0F52-DD44-902A-E30B0BB20704}"/>
              </a:ext>
            </a:extLst>
          </p:cNvPr>
          <p:cNvCxnSpPr>
            <a:cxnSpLocks/>
            <a:stCxn id="16" idx="0"/>
          </p:cNvCxnSpPr>
          <p:nvPr/>
        </p:nvCxnSpPr>
        <p:spPr>
          <a:xfrm flipH="1">
            <a:off x="2251716" y="4920135"/>
            <a:ext cx="1471179" cy="436980"/>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384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animBg="1"/>
      <p:bldP spid="16" grpId="0" animBg="1"/>
      <p:bldP spid="3" grpId="0" animBg="1"/>
      <p:bldP spid="12"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0C6A79-9522-4D4F-A275-6984B24B4716}"/>
              </a:ext>
            </a:extLst>
          </p:cNvPr>
          <p:cNvSpPr>
            <a:spLocks noGrp="1"/>
          </p:cNvSpPr>
          <p:nvPr>
            <p:ph type="title"/>
          </p:nvPr>
        </p:nvSpPr>
        <p:spPr>
          <a:xfrm>
            <a:off x="1452266" y="123568"/>
            <a:ext cx="9670163" cy="1082933"/>
          </a:xfrm>
        </p:spPr>
        <p:txBody>
          <a:bodyPr/>
          <a:lstStyle/>
          <a:p>
            <a:r>
              <a:rPr lang="en-US" sz="2800" b="1" dirty="0">
                <a:latin typeface="Arial"/>
                <a:cs typeface="Arial"/>
              </a:rPr>
              <a:t>Embedding visualization</a:t>
            </a:r>
          </a:p>
        </p:txBody>
      </p:sp>
      <p:sp>
        <p:nvSpPr>
          <p:cNvPr id="14" name="Rectangle 13">
            <a:extLst>
              <a:ext uri="{FF2B5EF4-FFF2-40B4-BE49-F238E27FC236}">
                <a16:creationId xmlns:a16="http://schemas.microsoft.com/office/drawing/2014/main" xmlns="" id="{B4A9F406-9002-7741-949B-25424D84FAEF}"/>
              </a:ext>
            </a:extLst>
          </p:cNvPr>
          <p:cNvSpPr/>
          <p:nvPr/>
        </p:nvSpPr>
        <p:spPr>
          <a:xfrm>
            <a:off x="1208690" y="1229613"/>
            <a:ext cx="4366773" cy="461665"/>
          </a:xfrm>
          <a:prstGeom prst="rect">
            <a:avLst/>
          </a:prstGeom>
        </p:spPr>
        <p:txBody>
          <a:bodyPr wrap="none">
            <a:spAutoFit/>
          </a:bodyPr>
          <a:lstStyle/>
          <a:p>
            <a:r>
              <a:rPr lang="en-US" sz="2400" b="1" dirty="0"/>
              <a:t># smallest rings for BBBP dataset</a:t>
            </a:r>
            <a:endParaRPr lang="x-none" sz="2400" dirty="0"/>
          </a:p>
        </p:txBody>
      </p:sp>
      <p:sp>
        <p:nvSpPr>
          <p:cNvPr id="9" name="Down Arrow 8">
            <a:extLst>
              <a:ext uri="{FF2B5EF4-FFF2-40B4-BE49-F238E27FC236}">
                <a16:creationId xmlns:a16="http://schemas.microsoft.com/office/drawing/2014/main" xmlns="" id="{F1E41EE7-8716-B644-BD91-7FB45C8F2470}"/>
              </a:ext>
            </a:extLst>
          </p:cNvPr>
          <p:cNvSpPr/>
          <p:nvPr/>
        </p:nvSpPr>
        <p:spPr>
          <a:xfrm rot="16200000">
            <a:off x="5418039" y="78026"/>
            <a:ext cx="262180" cy="39941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8" name="Rectangle 7">
            <a:extLst>
              <a:ext uri="{FF2B5EF4-FFF2-40B4-BE49-F238E27FC236}">
                <a16:creationId xmlns:a16="http://schemas.microsoft.com/office/drawing/2014/main" xmlns="" id="{A5C8DA14-6F03-984C-BE82-B27849AD1D97}"/>
              </a:ext>
            </a:extLst>
          </p:cNvPr>
          <p:cNvSpPr/>
          <p:nvPr/>
        </p:nvSpPr>
        <p:spPr>
          <a:xfrm>
            <a:off x="7786505" y="1773535"/>
            <a:ext cx="2344681" cy="461665"/>
          </a:xfrm>
          <a:prstGeom prst="rect">
            <a:avLst/>
          </a:prstGeom>
        </p:spPr>
        <p:txBody>
          <a:bodyPr wrap="none">
            <a:spAutoFit/>
          </a:bodyPr>
          <a:lstStyle/>
          <a:p>
            <a:r>
              <a:rPr lang="en-US" sz="2400" dirty="0"/>
              <a:t># rings increasing</a:t>
            </a:r>
            <a:endParaRPr lang="x-none" sz="2400" dirty="0"/>
          </a:p>
        </p:txBody>
      </p:sp>
      <p:pic>
        <p:nvPicPr>
          <p:cNvPr id="4" name="Picture 3">
            <a:extLst>
              <a:ext uri="{FF2B5EF4-FFF2-40B4-BE49-F238E27FC236}">
                <a16:creationId xmlns:a16="http://schemas.microsoft.com/office/drawing/2014/main" xmlns="" id="{2F01E2F3-0FA1-B64F-8866-A6C876B033A8}"/>
              </a:ext>
            </a:extLst>
          </p:cNvPr>
          <p:cNvPicPr>
            <a:picLocks noChangeAspect="1"/>
          </p:cNvPicPr>
          <p:nvPr/>
        </p:nvPicPr>
        <p:blipFill>
          <a:blip r:embed="rId2"/>
          <a:stretch>
            <a:fillRect/>
          </a:stretch>
        </p:blipFill>
        <p:spPr>
          <a:xfrm>
            <a:off x="2348337" y="2235200"/>
            <a:ext cx="6922141" cy="4622800"/>
          </a:xfrm>
          <a:prstGeom prst="rect">
            <a:avLst/>
          </a:prstGeom>
        </p:spPr>
      </p:pic>
      <p:sp>
        <p:nvSpPr>
          <p:cNvPr id="10" name="Oval 9">
            <a:extLst>
              <a:ext uri="{FF2B5EF4-FFF2-40B4-BE49-F238E27FC236}">
                <a16:creationId xmlns:a16="http://schemas.microsoft.com/office/drawing/2014/main" xmlns="" id="{6600D687-CDE1-1B4A-A0B3-523BEC3B0761}"/>
              </a:ext>
            </a:extLst>
          </p:cNvPr>
          <p:cNvSpPr/>
          <p:nvPr/>
        </p:nvSpPr>
        <p:spPr>
          <a:xfrm rot="17620635">
            <a:off x="3024246" y="3245708"/>
            <a:ext cx="633931" cy="1038586"/>
          </a:xfrm>
          <a:prstGeom prst="ellipse">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rgbClr val="FFC000"/>
              </a:solidFill>
            </a:endParaRPr>
          </a:p>
        </p:txBody>
      </p:sp>
      <p:sp>
        <p:nvSpPr>
          <p:cNvPr id="11" name="Oval 10">
            <a:extLst>
              <a:ext uri="{FF2B5EF4-FFF2-40B4-BE49-F238E27FC236}">
                <a16:creationId xmlns:a16="http://schemas.microsoft.com/office/drawing/2014/main" xmlns="" id="{70F94839-BE91-FD47-9CEA-1C4DDF9345AE}"/>
              </a:ext>
            </a:extLst>
          </p:cNvPr>
          <p:cNvSpPr/>
          <p:nvPr/>
        </p:nvSpPr>
        <p:spPr>
          <a:xfrm rot="14874181">
            <a:off x="6344097" y="2225690"/>
            <a:ext cx="770463" cy="1450418"/>
          </a:xfrm>
          <a:prstGeom prst="ellipse">
            <a:avLst/>
          </a:pr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rgbClr val="FFC000"/>
              </a:solidFill>
            </a:endParaRPr>
          </a:p>
        </p:txBody>
      </p:sp>
      <p:sp>
        <p:nvSpPr>
          <p:cNvPr id="12" name="Oval 11">
            <a:extLst>
              <a:ext uri="{FF2B5EF4-FFF2-40B4-BE49-F238E27FC236}">
                <a16:creationId xmlns:a16="http://schemas.microsoft.com/office/drawing/2014/main" xmlns="" id="{F93685D6-67FB-3343-87DC-9C3180C2765F}"/>
              </a:ext>
            </a:extLst>
          </p:cNvPr>
          <p:cNvSpPr/>
          <p:nvPr/>
        </p:nvSpPr>
        <p:spPr>
          <a:xfrm rot="18386985">
            <a:off x="3331403" y="3747310"/>
            <a:ext cx="632222" cy="943407"/>
          </a:xfrm>
          <a:prstGeom prst="ellipse">
            <a:avLst/>
          </a:pr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rgbClr val="FFC000"/>
              </a:solidFill>
            </a:endParaRPr>
          </a:p>
        </p:txBody>
      </p:sp>
      <p:sp>
        <p:nvSpPr>
          <p:cNvPr id="13" name="Rectangle 12">
            <a:extLst>
              <a:ext uri="{FF2B5EF4-FFF2-40B4-BE49-F238E27FC236}">
                <a16:creationId xmlns:a16="http://schemas.microsoft.com/office/drawing/2014/main" xmlns="" id="{D62F685C-35A1-EB48-A3B5-A2F5A4A5121E}"/>
              </a:ext>
            </a:extLst>
          </p:cNvPr>
          <p:cNvSpPr/>
          <p:nvPr/>
        </p:nvSpPr>
        <p:spPr>
          <a:xfrm>
            <a:off x="111210" y="2545408"/>
            <a:ext cx="2088293" cy="646331"/>
          </a:xfrm>
          <a:prstGeom prst="rect">
            <a:avLst/>
          </a:prstGeom>
        </p:spPr>
        <p:txBody>
          <a:bodyPr wrap="square">
            <a:spAutoFit/>
          </a:bodyPr>
          <a:lstStyle/>
          <a:p>
            <a:r>
              <a:rPr lang="en-US" dirty="0"/>
              <a:t>Cluster of molecules with no ring</a:t>
            </a:r>
            <a:endParaRPr lang="x-none" dirty="0"/>
          </a:p>
        </p:txBody>
      </p:sp>
      <p:cxnSp>
        <p:nvCxnSpPr>
          <p:cNvPr id="15" name="Straight Arrow Connector 14">
            <a:extLst>
              <a:ext uri="{FF2B5EF4-FFF2-40B4-BE49-F238E27FC236}">
                <a16:creationId xmlns:a16="http://schemas.microsoft.com/office/drawing/2014/main" xmlns="" id="{3B80813C-9FF5-6D45-96EE-E2DA5A01C478}"/>
              </a:ext>
            </a:extLst>
          </p:cNvPr>
          <p:cNvCxnSpPr>
            <a:cxnSpLocks/>
            <a:stCxn id="10" idx="0"/>
            <a:endCxn id="13" idx="3"/>
          </p:cNvCxnSpPr>
          <p:nvPr/>
        </p:nvCxnSpPr>
        <p:spPr>
          <a:xfrm flipH="1" flipV="1">
            <a:off x="2199503" y="2868574"/>
            <a:ext cx="666129" cy="687887"/>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xmlns="" id="{B85E08D1-E7DA-F242-BED9-F0BCE308CB08}"/>
              </a:ext>
            </a:extLst>
          </p:cNvPr>
          <p:cNvSpPr/>
          <p:nvPr/>
        </p:nvSpPr>
        <p:spPr>
          <a:xfrm>
            <a:off x="9351282" y="3617493"/>
            <a:ext cx="2088293" cy="646331"/>
          </a:xfrm>
          <a:prstGeom prst="rect">
            <a:avLst/>
          </a:prstGeom>
        </p:spPr>
        <p:txBody>
          <a:bodyPr wrap="square">
            <a:spAutoFit/>
          </a:bodyPr>
          <a:lstStyle/>
          <a:p>
            <a:r>
              <a:rPr lang="en-US" dirty="0"/>
              <a:t>Cluster of molecules with one ring</a:t>
            </a:r>
            <a:endParaRPr lang="x-none" dirty="0"/>
          </a:p>
        </p:txBody>
      </p:sp>
      <p:cxnSp>
        <p:nvCxnSpPr>
          <p:cNvPr id="17" name="Straight Arrow Connector 16">
            <a:extLst>
              <a:ext uri="{FF2B5EF4-FFF2-40B4-BE49-F238E27FC236}">
                <a16:creationId xmlns:a16="http://schemas.microsoft.com/office/drawing/2014/main" xmlns="" id="{E4AABBBF-877A-264C-A91B-EA6AC8298FF9}"/>
              </a:ext>
            </a:extLst>
          </p:cNvPr>
          <p:cNvCxnSpPr>
            <a:cxnSpLocks/>
            <a:stCxn id="12" idx="5"/>
            <a:endCxn id="16" idx="1"/>
          </p:cNvCxnSpPr>
          <p:nvPr/>
        </p:nvCxnSpPr>
        <p:spPr>
          <a:xfrm flipV="1">
            <a:off x="4048609" y="3940659"/>
            <a:ext cx="5302673" cy="296721"/>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xmlns="" id="{C388E33E-C786-BD4F-8827-D297EB62D29F}"/>
              </a:ext>
            </a:extLst>
          </p:cNvPr>
          <p:cNvCxnSpPr>
            <a:cxnSpLocks/>
            <a:stCxn id="11" idx="3"/>
            <a:endCxn id="16" idx="1"/>
          </p:cNvCxnSpPr>
          <p:nvPr/>
        </p:nvCxnSpPr>
        <p:spPr>
          <a:xfrm>
            <a:off x="7306933" y="3010388"/>
            <a:ext cx="2044349" cy="930271"/>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699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bldP spid="10" grpId="0" animBg="1"/>
      <p:bldP spid="11" grpId="0" animBg="1"/>
      <p:bldP spid="12" grpId="0" animBg="1"/>
      <p:bldP spid="13"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 xmlns:a16="http://schemas.microsoft.com/office/drawing/2014/main" id="{7BB8F7A2-A26E-4F21-87BC-F8382AF0F4C5}"/>
              </a:ext>
            </a:extLst>
          </p:cNvPr>
          <p:cNvSpPr/>
          <p:nvPr/>
        </p:nvSpPr>
        <p:spPr>
          <a:xfrm>
            <a:off x="1719743" y="4651934"/>
            <a:ext cx="3724711" cy="1298586"/>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latin typeface="Times New Roman" panose="02020603050405020304" pitchFamily="18" charset="0"/>
                <a:cs typeface="Times New Roman" panose="02020603050405020304" pitchFamily="18" charset="0"/>
              </a:rPr>
              <a:t>SciBERT</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 xmlns:a16="http://schemas.microsoft.com/office/drawing/2014/main" id="{5F65C3B9-2D1A-48C7-AF23-8FAA9DA0CB90}"/>
              </a:ext>
            </a:extLst>
          </p:cNvPr>
          <p:cNvSpPr/>
          <p:nvPr/>
        </p:nvSpPr>
        <p:spPr>
          <a:xfrm>
            <a:off x="1719743" y="3427140"/>
            <a:ext cx="3724711" cy="71725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Times New Roman" panose="02020603050405020304" pitchFamily="18" charset="0"/>
                <a:cs typeface="Times New Roman" panose="02020603050405020304" pitchFamily="18" charset="0"/>
              </a:rPr>
              <a:t>Transformer Decoder</a:t>
            </a:r>
          </a:p>
        </p:txBody>
      </p:sp>
      <p:sp>
        <p:nvSpPr>
          <p:cNvPr id="7" name="Rectangle: Rounded Corners 6">
            <a:extLst>
              <a:ext uri="{FF2B5EF4-FFF2-40B4-BE49-F238E27FC236}">
                <a16:creationId xmlns="" xmlns:a16="http://schemas.microsoft.com/office/drawing/2014/main" id="{80950B38-7D04-4DC4-B67F-E57A849EC49C}"/>
              </a:ext>
            </a:extLst>
          </p:cNvPr>
          <p:cNvSpPr/>
          <p:nvPr/>
        </p:nvSpPr>
        <p:spPr>
          <a:xfrm>
            <a:off x="6049861" y="4651936"/>
            <a:ext cx="1911291" cy="71725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Times New Roman" panose="02020603050405020304" pitchFamily="18" charset="0"/>
                <a:cs typeface="Times New Roman" panose="02020603050405020304" pitchFamily="18" charset="0"/>
              </a:rPr>
              <a:t>GCN</a:t>
            </a:r>
            <a:endParaRPr lang="en-US">
              <a:solidFill>
                <a:schemeClr val="tx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 xmlns:a16="http://schemas.microsoft.com/office/drawing/2014/main" id="{F07C6979-864A-47EA-8461-CF0EC3650694}"/>
              </a:ext>
            </a:extLst>
          </p:cNvPr>
          <p:cNvSpPr txBox="1"/>
          <p:nvPr/>
        </p:nvSpPr>
        <p:spPr>
          <a:xfrm>
            <a:off x="5968767" y="5507440"/>
            <a:ext cx="2582411" cy="830997"/>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Mol2vec Token Features</a:t>
            </a:r>
          </a:p>
        </p:txBody>
      </p:sp>
      <p:sp>
        <p:nvSpPr>
          <p:cNvPr id="9" name="Rectangle: Rounded Corners 8">
            <a:extLst>
              <a:ext uri="{FF2B5EF4-FFF2-40B4-BE49-F238E27FC236}">
                <a16:creationId xmlns="" xmlns:a16="http://schemas.microsoft.com/office/drawing/2014/main" id="{C2C5142B-77B1-4F13-8014-C78898C052E1}"/>
              </a:ext>
            </a:extLst>
          </p:cNvPr>
          <p:cNvSpPr/>
          <p:nvPr/>
        </p:nvSpPr>
        <p:spPr>
          <a:xfrm>
            <a:off x="8125614" y="2544603"/>
            <a:ext cx="1911291" cy="71725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Times New Roman" panose="02020603050405020304" pitchFamily="18" charset="0"/>
                <a:cs typeface="Times New Roman" panose="02020603050405020304" pitchFamily="18" charset="0"/>
              </a:rPr>
              <a:t>MLP</a:t>
            </a:r>
            <a:endParaRPr lang="en-US">
              <a:solidFill>
                <a:schemeClr val="tx1"/>
              </a:solidFill>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 xmlns:a16="http://schemas.microsoft.com/office/drawing/2014/main" id="{01505AEE-369B-42E6-9174-7A704E5314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3606" y="4408914"/>
            <a:ext cx="1203297" cy="1203297"/>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1" name="Straight Arrow Connector 10">
            <a:extLst>
              <a:ext uri="{FF2B5EF4-FFF2-40B4-BE49-F238E27FC236}">
                <a16:creationId xmlns="" xmlns:a16="http://schemas.microsoft.com/office/drawing/2014/main" id="{24F32DB1-220C-4CDD-B66F-BC91B8738A1F}"/>
              </a:ext>
            </a:extLst>
          </p:cNvPr>
          <p:cNvCxnSpPr/>
          <p:nvPr/>
        </p:nvCxnSpPr>
        <p:spPr>
          <a:xfrm flipV="1">
            <a:off x="2130803" y="4240873"/>
            <a:ext cx="0" cy="31878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 xmlns:a16="http://schemas.microsoft.com/office/drawing/2014/main" id="{AD324D14-E09B-44F4-B277-E67537D6A06C}"/>
              </a:ext>
            </a:extLst>
          </p:cNvPr>
          <p:cNvCxnSpPr/>
          <p:nvPr/>
        </p:nvCxnSpPr>
        <p:spPr>
          <a:xfrm flipV="1">
            <a:off x="2543262" y="4249523"/>
            <a:ext cx="0" cy="31878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 xmlns:a16="http://schemas.microsoft.com/office/drawing/2014/main" id="{FBDB3373-87C4-4207-97B4-1FE1418F051B}"/>
              </a:ext>
            </a:extLst>
          </p:cNvPr>
          <p:cNvCxnSpPr/>
          <p:nvPr/>
        </p:nvCxnSpPr>
        <p:spPr>
          <a:xfrm flipV="1">
            <a:off x="2543262" y="4240873"/>
            <a:ext cx="0" cy="31878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 xmlns:a16="http://schemas.microsoft.com/office/drawing/2014/main" id="{BBB46576-375C-46D9-A532-3BE9ED3EEA1D}"/>
              </a:ext>
            </a:extLst>
          </p:cNvPr>
          <p:cNvCxnSpPr/>
          <p:nvPr/>
        </p:nvCxnSpPr>
        <p:spPr>
          <a:xfrm flipV="1">
            <a:off x="2955721" y="4249523"/>
            <a:ext cx="0" cy="31878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 xmlns:a16="http://schemas.microsoft.com/office/drawing/2014/main" id="{5D987551-CB8F-4C35-8D84-3E13417D676C}"/>
              </a:ext>
            </a:extLst>
          </p:cNvPr>
          <p:cNvCxnSpPr/>
          <p:nvPr/>
        </p:nvCxnSpPr>
        <p:spPr>
          <a:xfrm flipV="1">
            <a:off x="2955721" y="4249523"/>
            <a:ext cx="0" cy="31878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 xmlns:a16="http://schemas.microsoft.com/office/drawing/2014/main" id="{EA43E0F3-6A19-4FC0-AD07-8BB2760801CC}"/>
              </a:ext>
            </a:extLst>
          </p:cNvPr>
          <p:cNvCxnSpPr/>
          <p:nvPr/>
        </p:nvCxnSpPr>
        <p:spPr>
          <a:xfrm flipV="1">
            <a:off x="3368180" y="4258173"/>
            <a:ext cx="0" cy="31878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 xmlns:a16="http://schemas.microsoft.com/office/drawing/2014/main" id="{17D721D4-9436-458A-B5FE-FCEA8545518C}"/>
              </a:ext>
            </a:extLst>
          </p:cNvPr>
          <p:cNvCxnSpPr/>
          <p:nvPr/>
        </p:nvCxnSpPr>
        <p:spPr>
          <a:xfrm flipV="1">
            <a:off x="3368180" y="4250921"/>
            <a:ext cx="0" cy="31878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 xmlns:a16="http://schemas.microsoft.com/office/drawing/2014/main" id="{AAB93E35-D97B-4679-97B2-9048D7BC6D35}"/>
              </a:ext>
            </a:extLst>
          </p:cNvPr>
          <p:cNvCxnSpPr/>
          <p:nvPr/>
        </p:nvCxnSpPr>
        <p:spPr>
          <a:xfrm flipV="1">
            <a:off x="3780639" y="4250921"/>
            <a:ext cx="0" cy="31878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 xmlns:a16="http://schemas.microsoft.com/office/drawing/2014/main" id="{D0765CD4-4DC8-4E2E-BBA4-1440F20F4A28}"/>
              </a:ext>
            </a:extLst>
          </p:cNvPr>
          <p:cNvCxnSpPr/>
          <p:nvPr/>
        </p:nvCxnSpPr>
        <p:spPr>
          <a:xfrm flipV="1">
            <a:off x="4193098" y="4259571"/>
            <a:ext cx="0" cy="31878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 xmlns:a16="http://schemas.microsoft.com/office/drawing/2014/main" id="{9C9C70E8-2C94-4B2A-8D3D-541A848859AE}"/>
              </a:ext>
            </a:extLst>
          </p:cNvPr>
          <p:cNvCxnSpPr/>
          <p:nvPr/>
        </p:nvCxnSpPr>
        <p:spPr>
          <a:xfrm flipV="1">
            <a:off x="4605557" y="4268221"/>
            <a:ext cx="0" cy="31878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 xmlns:a16="http://schemas.microsoft.com/office/drawing/2014/main" id="{7993B9DE-547B-4E33-BDF3-312D498DF82C}"/>
              </a:ext>
            </a:extLst>
          </p:cNvPr>
          <p:cNvCxnSpPr/>
          <p:nvPr/>
        </p:nvCxnSpPr>
        <p:spPr>
          <a:xfrm flipV="1">
            <a:off x="4605557" y="4267960"/>
            <a:ext cx="0" cy="31878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 xmlns:a16="http://schemas.microsoft.com/office/drawing/2014/main" id="{C47C1B38-2BBF-4C8C-A941-0E00AB74068B}"/>
              </a:ext>
            </a:extLst>
          </p:cNvPr>
          <p:cNvCxnSpPr/>
          <p:nvPr/>
        </p:nvCxnSpPr>
        <p:spPr>
          <a:xfrm flipV="1">
            <a:off x="5018016" y="4267960"/>
            <a:ext cx="0" cy="31878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 xmlns:a16="http://schemas.microsoft.com/office/drawing/2014/main" id="{7E3FD6A7-A255-4C87-BCC2-8D1D250A686B}"/>
              </a:ext>
            </a:extLst>
          </p:cNvPr>
          <p:cNvCxnSpPr>
            <a:cxnSpLocks/>
          </p:cNvCxnSpPr>
          <p:nvPr/>
        </p:nvCxnSpPr>
        <p:spPr>
          <a:xfrm flipH="1" flipV="1">
            <a:off x="5519957" y="3997595"/>
            <a:ext cx="798353" cy="51102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 xmlns:a16="http://schemas.microsoft.com/office/drawing/2014/main" id="{33E62CF8-4BBE-4C46-B285-D3A719F33764}"/>
              </a:ext>
            </a:extLst>
          </p:cNvPr>
          <p:cNvCxnSpPr>
            <a:cxnSpLocks/>
            <a:endCxn id="39" idx="1"/>
          </p:cNvCxnSpPr>
          <p:nvPr/>
        </p:nvCxnSpPr>
        <p:spPr>
          <a:xfrm flipV="1">
            <a:off x="2113674" y="2678722"/>
            <a:ext cx="1031846" cy="64577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 xmlns:a16="http://schemas.microsoft.com/office/drawing/2014/main" id="{C669E561-B510-4DE3-9CA7-2F085768EEDB}"/>
              </a:ext>
            </a:extLst>
          </p:cNvPr>
          <p:cNvCxnSpPr>
            <a:cxnSpLocks/>
            <a:stCxn id="9" idx="1"/>
            <a:endCxn id="39" idx="3"/>
          </p:cNvCxnSpPr>
          <p:nvPr/>
        </p:nvCxnSpPr>
        <p:spPr>
          <a:xfrm flipH="1" flipV="1">
            <a:off x="6384021" y="2678722"/>
            <a:ext cx="1741593" cy="22451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 xmlns:a16="http://schemas.microsoft.com/office/drawing/2014/main" id="{47604D2E-B098-4BEF-A5F0-6C66F00244F8}"/>
              </a:ext>
            </a:extLst>
          </p:cNvPr>
          <p:cNvSpPr txBox="1"/>
          <p:nvPr/>
        </p:nvSpPr>
        <p:spPr>
          <a:xfrm>
            <a:off x="3145520" y="2447889"/>
            <a:ext cx="3238501"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Negative Sampling Loss</a:t>
            </a:r>
          </a:p>
        </p:txBody>
      </p:sp>
      <p:cxnSp>
        <p:nvCxnSpPr>
          <p:cNvPr id="40" name="Straight Arrow Connector 39">
            <a:extLst>
              <a:ext uri="{FF2B5EF4-FFF2-40B4-BE49-F238E27FC236}">
                <a16:creationId xmlns="" xmlns:a16="http://schemas.microsoft.com/office/drawing/2014/main" id="{AF707876-6E49-402B-B437-6749B4A8D324}"/>
              </a:ext>
            </a:extLst>
          </p:cNvPr>
          <p:cNvCxnSpPr>
            <a:cxnSpLocks/>
          </p:cNvCxnSpPr>
          <p:nvPr/>
        </p:nvCxnSpPr>
        <p:spPr>
          <a:xfrm flipH="1" flipV="1">
            <a:off x="5519957" y="3785771"/>
            <a:ext cx="1344337" cy="72791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 xmlns:a16="http://schemas.microsoft.com/office/drawing/2014/main" id="{2512256C-EA86-4773-AA60-493C194853B1}"/>
              </a:ext>
            </a:extLst>
          </p:cNvPr>
          <p:cNvCxnSpPr>
            <a:cxnSpLocks/>
          </p:cNvCxnSpPr>
          <p:nvPr/>
        </p:nvCxnSpPr>
        <p:spPr>
          <a:xfrm flipH="1" flipV="1">
            <a:off x="5519956" y="3578144"/>
            <a:ext cx="1937331" cy="93554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 xmlns:a16="http://schemas.microsoft.com/office/drawing/2014/main" id="{BD237818-7996-423C-8494-0301664A2065}"/>
              </a:ext>
            </a:extLst>
          </p:cNvPr>
          <p:cNvCxnSpPr>
            <a:cxnSpLocks/>
            <a:endCxn id="9" idx="2"/>
          </p:cNvCxnSpPr>
          <p:nvPr/>
        </p:nvCxnSpPr>
        <p:spPr>
          <a:xfrm flipV="1">
            <a:off x="7792675" y="3261860"/>
            <a:ext cx="1288585" cy="124676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 xmlns:a16="http://schemas.microsoft.com/office/drawing/2014/main" id="{E433AF77-635C-4F78-94FF-3C0727C9547C}"/>
              </a:ext>
            </a:extLst>
          </p:cNvPr>
          <p:cNvSpPr txBox="1"/>
          <p:nvPr/>
        </p:nvSpPr>
        <p:spPr>
          <a:xfrm>
            <a:off x="6214672" y="3226125"/>
            <a:ext cx="1860261" cy="830997"/>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Cross-modal Attention</a:t>
            </a:r>
          </a:p>
        </p:txBody>
      </p:sp>
      <p:cxnSp>
        <p:nvCxnSpPr>
          <p:cNvPr id="52" name="Straight Arrow Connector 51">
            <a:extLst>
              <a:ext uri="{FF2B5EF4-FFF2-40B4-BE49-F238E27FC236}">
                <a16:creationId xmlns="" xmlns:a16="http://schemas.microsoft.com/office/drawing/2014/main" id="{A72FB44A-55B0-456F-A7EF-A8319BA73DF7}"/>
              </a:ext>
            </a:extLst>
          </p:cNvPr>
          <p:cNvCxnSpPr>
            <a:cxnSpLocks/>
            <a:stCxn id="1026" idx="1"/>
            <a:endCxn id="7" idx="3"/>
          </p:cNvCxnSpPr>
          <p:nvPr/>
        </p:nvCxnSpPr>
        <p:spPr>
          <a:xfrm flipH="1">
            <a:off x="7961150" y="5010565"/>
            <a:ext cx="872456" cy="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 xmlns:a16="http://schemas.microsoft.com/office/drawing/2014/main" id="{2392EA86-5346-4251-980C-1D0172DA1E4E}"/>
              </a:ext>
            </a:extLst>
          </p:cNvPr>
          <p:cNvSpPr txBox="1"/>
          <p:nvPr/>
        </p:nvSpPr>
        <p:spPr>
          <a:xfrm>
            <a:off x="8679895" y="5698653"/>
            <a:ext cx="1510718" cy="830997"/>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Adjacency  Matrix</a:t>
            </a:r>
          </a:p>
        </p:txBody>
      </p:sp>
      <p:sp>
        <p:nvSpPr>
          <p:cNvPr id="56" name="TextBox 55">
            <a:extLst>
              <a:ext uri="{FF2B5EF4-FFF2-40B4-BE49-F238E27FC236}">
                <a16:creationId xmlns="" xmlns:a16="http://schemas.microsoft.com/office/drawing/2014/main" id="{53486FBE-537B-4CF3-AD2F-AAE62E8DC491}"/>
              </a:ext>
            </a:extLst>
          </p:cNvPr>
          <p:cNvSpPr txBox="1"/>
          <p:nvPr/>
        </p:nvSpPr>
        <p:spPr>
          <a:xfrm>
            <a:off x="8853701" y="3370270"/>
            <a:ext cx="1510718" cy="830997"/>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Mean Pooling</a:t>
            </a:r>
          </a:p>
        </p:txBody>
      </p:sp>
      <p:sp>
        <p:nvSpPr>
          <p:cNvPr id="57" name="TextBox 56">
            <a:extLst>
              <a:ext uri="{FF2B5EF4-FFF2-40B4-BE49-F238E27FC236}">
                <a16:creationId xmlns="" xmlns:a16="http://schemas.microsoft.com/office/drawing/2014/main" id="{37E61396-DDAA-4C1F-A99E-3BBFFDC24F66}"/>
              </a:ext>
            </a:extLst>
          </p:cNvPr>
          <p:cNvSpPr txBox="1"/>
          <p:nvPr/>
        </p:nvSpPr>
        <p:spPr>
          <a:xfrm>
            <a:off x="2236363" y="6032751"/>
            <a:ext cx="2691469"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Description Tokens</a:t>
            </a:r>
          </a:p>
        </p:txBody>
      </p:sp>
      <p:sp>
        <p:nvSpPr>
          <p:cNvPr id="32" name="Title 1">
            <a:extLst>
              <a:ext uri="{FF2B5EF4-FFF2-40B4-BE49-F238E27FC236}">
                <a16:creationId xmlns="" xmlns:a16="http://schemas.microsoft.com/office/drawing/2014/main" id="{27E2C700-7AD8-4445-BD91-95C88F7C8F48}"/>
              </a:ext>
            </a:extLst>
          </p:cNvPr>
          <p:cNvSpPr>
            <a:spLocks noGrp="1"/>
          </p:cNvSpPr>
          <p:nvPr>
            <p:ph type="title"/>
          </p:nvPr>
        </p:nvSpPr>
        <p:spPr>
          <a:xfrm>
            <a:off x="1469827" y="558478"/>
            <a:ext cx="8832495" cy="648023"/>
          </a:xfrm>
        </p:spPr>
        <p:txBody>
          <a:bodyPr>
            <a:noAutofit/>
          </a:bodyPr>
          <a:lstStyle/>
          <a:p>
            <a:r>
              <a:rPr lang="en-US" sz="2800" b="1" dirty="0">
                <a:latin typeface="Arial"/>
                <a:cs typeface="Arial"/>
              </a:rPr>
              <a:t>Adding cross-modal attention to improve interpretability</a:t>
            </a:r>
          </a:p>
        </p:txBody>
      </p:sp>
    </p:spTree>
    <p:extLst>
      <p:ext uri="{BB962C8B-B14F-4D97-AF65-F5344CB8AC3E}">
        <p14:creationId xmlns:p14="http://schemas.microsoft.com/office/powerpoint/2010/main" val="1551047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C225C9-4DCB-0442-933A-BD592EACF45E}"/>
              </a:ext>
            </a:extLst>
          </p:cNvPr>
          <p:cNvSpPr>
            <a:spLocks noGrp="1"/>
          </p:cNvSpPr>
          <p:nvPr>
            <p:ph type="title"/>
          </p:nvPr>
        </p:nvSpPr>
        <p:spPr>
          <a:xfrm>
            <a:off x="1389675" y="212833"/>
            <a:ext cx="10899913" cy="688975"/>
          </a:xfrm>
        </p:spPr>
        <p:txBody>
          <a:bodyPr>
            <a:normAutofit/>
          </a:bodyPr>
          <a:lstStyle/>
          <a:p>
            <a:r>
              <a:rPr lang="en-US" altLang="zh-CN" sz="2800" b="1" dirty="0">
                <a:latin typeface="Arial"/>
                <a:cs typeface="Arial"/>
              </a:rPr>
              <a:t>Sentence-level context is insufficient</a:t>
            </a:r>
            <a:endParaRPr lang="x-none" sz="2800" b="1" dirty="0">
              <a:latin typeface="Arial"/>
              <a:cs typeface="Arial"/>
            </a:endParaRPr>
          </a:p>
        </p:txBody>
      </p:sp>
      <p:sp>
        <p:nvSpPr>
          <p:cNvPr id="6" name="Content Placeholder 5">
            <a:extLst>
              <a:ext uri="{FF2B5EF4-FFF2-40B4-BE49-F238E27FC236}">
                <a16:creationId xmlns:a16="http://schemas.microsoft.com/office/drawing/2014/main" xmlns="" id="{E77908AC-8534-254A-892F-916135E543E2}"/>
              </a:ext>
            </a:extLst>
          </p:cNvPr>
          <p:cNvSpPr>
            <a:spLocks noGrp="1"/>
          </p:cNvSpPr>
          <p:nvPr>
            <p:ph idx="1"/>
          </p:nvPr>
        </p:nvSpPr>
        <p:spPr>
          <a:xfrm>
            <a:off x="0" y="1449914"/>
            <a:ext cx="10899913" cy="5124450"/>
          </a:xfrm>
        </p:spPr>
        <p:txBody>
          <a:bodyPr>
            <a:normAutofit/>
          </a:bodyPr>
          <a:lstStyle/>
          <a:p>
            <a:pPr lvl="1"/>
            <a:r>
              <a:rPr lang="en-US" altLang="zh-CN" dirty="0" smtClean="0"/>
              <a:t>Most</a:t>
            </a:r>
            <a:r>
              <a:rPr lang="zh-CN" altLang="en-US" dirty="0" smtClean="0"/>
              <a:t> </a:t>
            </a:r>
            <a:r>
              <a:rPr lang="en-US" dirty="0"/>
              <a:t>of the scientific concepts are abbreviated without explicit explanations of their meanings.</a:t>
            </a:r>
          </a:p>
          <a:p>
            <a:pPr lvl="1"/>
            <a:r>
              <a:rPr lang="en-US" altLang="zh-CN" dirty="0"/>
              <a:t>The</a:t>
            </a:r>
            <a:r>
              <a:rPr lang="zh-CN" altLang="en-US" dirty="0"/>
              <a:t> </a:t>
            </a:r>
            <a:r>
              <a:rPr lang="en-US" dirty="0"/>
              <a:t>complex biomedical and chemical interactions between multifarious chemicals, genes, and proteins</a:t>
            </a:r>
            <a:r>
              <a:rPr lang="zh-CN" altLang="en-US" dirty="0"/>
              <a:t> </a:t>
            </a:r>
            <a:r>
              <a:rPr lang="en-US" dirty="0"/>
              <a:t>are even harder to understand</a:t>
            </a:r>
            <a:r>
              <a:rPr lang="en-US" altLang="zh-CN" dirty="0"/>
              <a:t>.</a:t>
            </a:r>
            <a:endParaRPr lang="en-US" dirty="0"/>
          </a:p>
          <a:p>
            <a:pPr lvl="1"/>
            <a:endParaRPr lang="en-US" dirty="0"/>
          </a:p>
        </p:txBody>
      </p:sp>
      <p:sp>
        <p:nvSpPr>
          <p:cNvPr id="5" name="Slide Number Placeholder 4">
            <a:extLst>
              <a:ext uri="{FF2B5EF4-FFF2-40B4-BE49-F238E27FC236}">
                <a16:creationId xmlns:a16="http://schemas.microsoft.com/office/drawing/2014/main" xmlns="" id="{9202389E-8CF2-C44F-83A4-0C6A55C8860E}"/>
              </a:ext>
            </a:extLst>
          </p:cNvPr>
          <p:cNvSpPr>
            <a:spLocks noGrp="1"/>
          </p:cNvSpPr>
          <p:nvPr>
            <p:ph type="sldNum" sz="quarter" idx="4294967295"/>
          </p:nvPr>
        </p:nvSpPr>
        <p:spPr>
          <a:xfrm>
            <a:off x="8610600" y="6356350"/>
            <a:ext cx="2743200" cy="365125"/>
          </a:xfrm>
          <a:prstGeom prst="rect">
            <a:avLst/>
          </a:prstGeom>
        </p:spPr>
        <p:txBody>
          <a:bodyPr/>
          <a:lstStyle/>
          <a:p>
            <a:fld id="{89057327-5C45-3844-9BAD-8A2E33F71C3A}" type="slidenum">
              <a:rPr lang="en-US" smtClean="0"/>
              <a:t>16</a:t>
            </a:fld>
            <a:endParaRPr lang="en-US" dirty="0"/>
          </a:p>
        </p:txBody>
      </p:sp>
      <p:pic>
        <p:nvPicPr>
          <p:cNvPr id="8" name="Picture 7">
            <a:extLst>
              <a:ext uri="{FF2B5EF4-FFF2-40B4-BE49-F238E27FC236}">
                <a16:creationId xmlns:a16="http://schemas.microsoft.com/office/drawing/2014/main" xmlns="" id="{B7261AEB-30DB-0D4A-BB87-875DB37C9517}"/>
              </a:ext>
            </a:extLst>
          </p:cNvPr>
          <p:cNvPicPr>
            <a:picLocks noChangeAspect="1"/>
          </p:cNvPicPr>
          <p:nvPr/>
        </p:nvPicPr>
        <p:blipFill>
          <a:blip r:embed="rId3"/>
          <a:stretch>
            <a:fillRect/>
          </a:stretch>
        </p:blipFill>
        <p:spPr>
          <a:xfrm>
            <a:off x="1749136" y="3109618"/>
            <a:ext cx="8074915" cy="2619310"/>
          </a:xfrm>
          <a:prstGeom prst="rect">
            <a:avLst/>
          </a:prstGeom>
        </p:spPr>
      </p:pic>
    </p:spTree>
    <p:extLst>
      <p:ext uri="{BB962C8B-B14F-4D97-AF65-F5344CB8AC3E}">
        <p14:creationId xmlns:p14="http://schemas.microsoft.com/office/powerpoint/2010/main" val="2054089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1AC91B-9117-401E-B767-0512481DFCD4}"/>
              </a:ext>
            </a:extLst>
          </p:cNvPr>
          <p:cNvSpPr>
            <a:spLocks noGrp="1"/>
          </p:cNvSpPr>
          <p:nvPr>
            <p:ph type="title"/>
          </p:nvPr>
        </p:nvSpPr>
        <p:spPr>
          <a:xfrm>
            <a:off x="1452266" y="123568"/>
            <a:ext cx="9509839" cy="1082933"/>
          </a:xfrm>
        </p:spPr>
        <p:txBody>
          <a:bodyPr/>
          <a:lstStyle/>
          <a:p>
            <a:r>
              <a:rPr lang="en-US" sz="2800" b="1" dirty="0">
                <a:latin typeface="Arial"/>
                <a:cs typeface="Arial"/>
              </a:rPr>
              <a:t>EFFICIENT Entity Linking BASED ON CNN</a:t>
            </a:r>
          </a:p>
        </p:txBody>
      </p:sp>
      <p:sp>
        <p:nvSpPr>
          <p:cNvPr id="4" name="Content Placeholder 2">
            <a:extLst>
              <a:ext uri="{FF2B5EF4-FFF2-40B4-BE49-F238E27FC236}">
                <a16:creationId xmlns:a16="http://schemas.microsoft.com/office/drawing/2014/main" xmlns="" id="{9625CBB6-7CB4-48FB-AD32-9ECC8FD5076F}"/>
              </a:ext>
            </a:extLst>
          </p:cNvPr>
          <p:cNvSpPr txBox="1">
            <a:spLocks/>
          </p:cNvSpPr>
          <p:nvPr/>
        </p:nvSpPr>
        <p:spPr>
          <a:xfrm>
            <a:off x="1687946" y="3509817"/>
            <a:ext cx="5664200" cy="23395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dirty="0"/>
              <a:t>Each encoding block has multiple convolutional filters of varying window sizes.</a:t>
            </a:r>
          </a:p>
          <a:p>
            <a:pPr>
              <a:lnSpc>
                <a:spcPct val="100000"/>
              </a:lnSpc>
            </a:pPr>
            <a:r>
              <a:rPr lang="en-US" sz="1800" dirty="0"/>
              <a:t>We also employ a position-wise fully connected feed-forward network after the convolutional filters.</a:t>
            </a:r>
          </a:p>
          <a:p>
            <a:pPr>
              <a:lnSpc>
                <a:spcPct val="100000"/>
              </a:lnSpc>
            </a:pPr>
            <a:r>
              <a:rPr lang="en-US" sz="1800" dirty="0"/>
              <a:t>There is a residual connection between the input and output of each encoding block</a:t>
            </a:r>
          </a:p>
        </p:txBody>
      </p:sp>
      <p:pic>
        <p:nvPicPr>
          <p:cNvPr id="6" name="Picture 5" descr="Diagram&#10;&#10;Description automatically generated">
            <a:extLst>
              <a:ext uri="{FF2B5EF4-FFF2-40B4-BE49-F238E27FC236}">
                <a16:creationId xmlns:a16="http://schemas.microsoft.com/office/drawing/2014/main" xmlns="" id="{846C0583-0C2E-4175-8409-F94F5333EA54}"/>
              </a:ext>
            </a:extLst>
          </p:cNvPr>
          <p:cNvPicPr>
            <a:picLocks noChangeAspect="1"/>
          </p:cNvPicPr>
          <p:nvPr/>
        </p:nvPicPr>
        <p:blipFill>
          <a:blip r:embed="rId2"/>
          <a:stretch>
            <a:fillRect/>
          </a:stretch>
        </p:blipFill>
        <p:spPr>
          <a:xfrm>
            <a:off x="8004300" y="2592112"/>
            <a:ext cx="1520307" cy="3340394"/>
          </a:xfrm>
          <a:prstGeom prst="rect">
            <a:avLst/>
          </a:prstGeom>
        </p:spPr>
      </p:pic>
      <p:sp>
        <p:nvSpPr>
          <p:cNvPr id="9" name="Content Placeholder 2">
            <a:extLst>
              <a:ext uri="{FF2B5EF4-FFF2-40B4-BE49-F238E27FC236}">
                <a16:creationId xmlns:a16="http://schemas.microsoft.com/office/drawing/2014/main" xmlns="" id="{540897CD-790C-457A-9F83-99C16A45653E}"/>
              </a:ext>
            </a:extLst>
          </p:cNvPr>
          <p:cNvSpPr txBox="1">
            <a:spLocks/>
          </p:cNvSpPr>
          <p:nvPr/>
        </p:nvSpPr>
        <p:spPr>
          <a:xfrm>
            <a:off x="431799" y="1338850"/>
            <a:ext cx="11580092" cy="17085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dirty="0"/>
              <a:t>A </a:t>
            </a:r>
            <a:r>
              <a:rPr lang="en-US" sz="1800" dirty="0" smtClean="0"/>
              <a:t>simple </a:t>
            </a:r>
            <a:r>
              <a:rPr lang="en-US" sz="1800" dirty="0"/>
              <a:t>model that mainly focuses on capturing local interactions may perform as well as SOTA BERT-based models.</a:t>
            </a:r>
          </a:p>
          <a:p>
            <a:pPr lvl="1">
              <a:lnSpc>
                <a:spcPct val="100000"/>
              </a:lnSpc>
            </a:pPr>
            <a:r>
              <a:rPr lang="en-US" sz="1800" dirty="0"/>
              <a:t>A natural candidate that exhibits the desired properties is the convolutional neural network (CNN) architecture.</a:t>
            </a:r>
          </a:p>
          <a:p>
            <a:pPr marL="0" indent="0">
              <a:lnSpc>
                <a:spcPct val="100000"/>
              </a:lnSpc>
              <a:buNone/>
            </a:pPr>
            <a:endParaRPr lang="en-US" sz="1800" dirty="0"/>
          </a:p>
          <a:p>
            <a:pPr>
              <a:lnSpc>
                <a:spcPct val="100000"/>
              </a:lnSpc>
            </a:pPr>
            <a:r>
              <a:rPr lang="en-US" sz="1800" dirty="0"/>
              <a:t>Our encoding layer consists of several </a:t>
            </a:r>
            <a:r>
              <a:rPr lang="en-US" sz="1800" i="1" dirty="0"/>
              <a:t>encoding blocks</a:t>
            </a:r>
            <a:r>
              <a:rPr lang="en-US" sz="1800" dirty="0"/>
              <a:t>.</a:t>
            </a:r>
          </a:p>
          <a:p>
            <a:pPr lvl="1">
              <a:lnSpc>
                <a:spcPct val="100000"/>
              </a:lnSpc>
            </a:pPr>
            <a:endParaRPr lang="en-US" sz="1800" dirty="0"/>
          </a:p>
        </p:txBody>
      </p:sp>
      <p:sp>
        <p:nvSpPr>
          <p:cNvPr id="10" name="Content Placeholder 2">
            <a:extLst>
              <a:ext uri="{FF2B5EF4-FFF2-40B4-BE49-F238E27FC236}">
                <a16:creationId xmlns:a16="http://schemas.microsoft.com/office/drawing/2014/main" xmlns="" id="{E038880C-7F5D-497A-865D-66FFDD7102AB}"/>
              </a:ext>
            </a:extLst>
          </p:cNvPr>
          <p:cNvSpPr txBox="1">
            <a:spLocks/>
          </p:cNvSpPr>
          <p:nvPr/>
        </p:nvSpPr>
        <p:spPr>
          <a:xfrm>
            <a:off x="6973752" y="6064855"/>
            <a:ext cx="3581401" cy="3283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dirty="0"/>
              <a:t>An illustration of an encoding block</a:t>
            </a:r>
          </a:p>
        </p:txBody>
      </p:sp>
    </p:spTree>
    <p:extLst>
      <p:ext uri="{BB962C8B-B14F-4D97-AF65-F5344CB8AC3E}">
        <p14:creationId xmlns:p14="http://schemas.microsoft.com/office/powerpoint/2010/main" val="488864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48A600-F483-4340-9077-5E01437C995E}"/>
              </a:ext>
            </a:extLst>
          </p:cNvPr>
          <p:cNvSpPr>
            <a:spLocks noGrp="1"/>
          </p:cNvSpPr>
          <p:nvPr>
            <p:ph type="title"/>
          </p:nvPr>
        </p:nvSpPr>
        <p:spPr>
          <a:xfrm>
            <a:off x="1452266" y="123568"/>
            <a:ext cx="9670260" cy="1082933"/>
          </a:xfrm>
        </p:spPr>
        <p:txBody>
          <a:bodyPr/>
          <a:lstStyle/>
          <a:p>
            <a:r>
              <a:rPr lang="en-US" sz="3200" b="1" dirty="0">
                <a:latin typeface="Arial"/>
                <a:cs typeface="Arial"/>
              </a:rPr>
              <a:t>multimodal definition powered entity representation</a:t>
            </a:r>
          </a:p>
        </p:txBody>
      </p:sp>
      <p:pic>
        <p:nvPicPr>
          <p:cNvPr id="7" name="Picture 6" descr="Diagram&#10;&#10;Description automatically generated">
            <a:extLst>
              <a:ext uri="{FF2B5EF4-FFF2-40B4-BE49-F238E27FC236}">
                <a16:creationId xmlns="" xmlns:a16="http://schemas.microsoft.com/office/drawing/2014/main" id="{D1659DB3-0C16-4D6B-B0FB-7C6EABBCB699}"/>
              </a:ext>
            </a:extLst>
          </p:cNvPr>
          <p:cNvPicPr>
            <a:picLocks noChangeAspect="1"/>
          </p:cNvPicPr>
          <p:nvPr/>
        </p:nvPicPr>
        <p:blipFill>
          <a:blip r:embed="rId2"/>
          <a:stretch>
            <a:fillRect/>
          </a:stretch>
        </p:blipFill>
        <p:spPr>
          <a:xfrm>
            <a:off x="1089787" y="1304986"/>
            <a:ext cx="7118423" cy="5553014"/>
          </a:xfrm>
          <a:prstGeom prst="rect">
            <a:avLst/>
          </a:prstGeom>
        </p:spPr>
      </p:pic>
      <p:sp>
        <p:nvSpPr>
          <p:cNvPr id="5" name="Content Placeholder 2">
            <a:extLst>
              <a:ext uri="{FF2B5EF4-FFF2-40B4-BE49-F238E27FC236}">
                <a16:creationId xmlns="" xmlns:a16="http://schemas.microsoft.com/office/drawing/2014/main" id="{2886018D-7956-4911-9938-DDB3AD80B4BF}"/>
              </a:ext>
            </a:extLst>
          </p:cNvPr>
          <p:cNvSpPr>
            <a:spLocks noGrp="1"/>
          </p:cNvSpPr>
          <p:nvPr>
            <p:ph idx="1"/>
          </p:nvPr>
        </p:nvSpPr>
        <p:spPr>
          <a:xfrm>
            <a:off x="8208210" y="2062568"/>
            <a:ext cx="3729789" cy="4447853"/>
          </a:xfrm>
        </p:spPr>
        <p:txBody>
          <a:bodyPr/>
          <a:lstStyle/>
          <a:p>
            <a:pPr marL="457200" indent="-457200">
              <a:buFont typeface="Arial" panose="020B0604020202020204" pitchFamily="34" charset="0"/>
              <a:buChar char="•"/>
            </a:pPr>
            <a:r>
              <a:rPr lang="en-US" sz="2000" dirty="0">
                <a:latin typeface="Amasis MT Pro" panose="02040504050005020304" pitchFamily="18" charset="0"/>
              </a:rPr>
              <a:t>Utilize multimodal definition of chemicals (chemical structure, natural language description)</a:t>
            </a:r>
          </a:p>
          <a:p>
            <a:pPr marL="457200" indent="-457200">
              <a:buFont typeface="Arial" panose="020B0604020202020204" pitchFamily="34" charset="0"/>
              <a:buChar char="•"/>
            </a:pPr>
            <a:r>
              <a:rPr lang="en-US" sz="2000" dirty="0">
                <a:latin typeface="Amasis MT Pro" panose="02040504050005020304" pitchFamily="18" charset="0"/>
              </a:rPr>
              <a:t>Incorporate cross-modal attention to align substructures to concepts in natural language description for interactions across different modalities </a:t>
            </a:r>
          </a:p>
        </p:txBody>
      </p:sp>
    </p:spTree>
    <p:extLst>
      <p:ext uri="{BB962C8B-B14F-4D97-AF65-F5344CB8AC3E}">
        <p14:creationId xmlns:p14="http://schemas.microsoft.com/office/powerpoint/2010/main" val="18691705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C81DF28-3339-D84B-B656-CFF42F4485A3}"/>
              </a:ext>
            </a:extLst>
          </p:cNvPr>
          <p:cNvSpPr>
            <a:spLocks noGrp="1"/>
          </p:cNvSpPr>
          <p:nvPr>
            <p:ph type="title"/>
          </p:nvPr>
        </p:nvSpPr>
        <p:spPr>
          <a:xfrm>
            <a:off x="1876393" y="375478"/>
            <a:ext cx="11961085" cy="629478"/>
          </a:xfrm>
        </p:spPr>
        <p:txBody>
          <a:bodyPr>
            <a:noAutofit/>
          </a:bodyPr>
          <a:lstStyle/>
          <a:p>
            <a:r>
              <a:rPr lang="en-US" sz="2800" b="1" dirty="0">
                <a:latin typeface="Arial"/>
                <a:cs typeface="Arial"/>
              </a:rPr>
              <a:t>Constructing an Extra Brain: </a:t>
            </a:r>
            <a:br>
              <a:rPr lang="en-US" sz="2800" b="1" dirty="0">
                <a:latin typeface="Arial"/>
                <a:cs typeface="Arial"/>
              </a:rPr>
            </a:br>
            <a:r>
              <a:rPr lang="en-US" sz="2800" b="1" dirty="0">
                <a:latin typeface="Arial"/>
                <a:cs typeface="Arial"/>
              </a:rPr>
              <a:t>Encoding External Knowledge </a:t>
            </a:r>
            <a:br>
              <a:rPr lang="en-US" sz="2800" b="1" dirty="0">
                <a:latin typeface="Arial"/>
                <a:cs typeface="Arial"/>
              </a:rPr>
            </a:br>
            <a:r>
              <a:rPr lang="en-US" sz="2800" b="1" dirty="0">
                <a:latin typeface="Arial"/>
                <a:cs typeface="Arial"/>
              </a:rPr>
              <a:t>via entity linking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341" y="1210875"/>
            <a:ext cx="11114326" cy="5517469"/>
          </a:xfrm>
          <a:prstGeom prst="rect">
            <a:avLst/>
          </a:prstGeom>
        </p:spPr>
      </p:pic>
      <p:sp>
        <p:nvSpPr>
          <p:cNvPr id="4" name="Content Placeholder 6">
            <a:extLst>
              <a:ext uri="{FF2B5EF4-FFF2-40B4-BE49-F238E27FC236}">
                <a16:creationId xmlns="" xmlns:a16="http://schemas.microsoft.com/office/drawing/2014/main" id="{61BF0C78-DC08-1F42-A6BD-20D1B9F7A3D5}"/>
              </a:ext>
            </a:extLst>
          </p:cNvPr>
          <p:cNvSpPr txBox="1">
            <a:spLocks/>
          </p:cNvSpPr>
          <p:nvPr/>
        </p:nvSpPr>
        <p:spPr>
          <a:xfrm>
            <a:off x="7785640" y="1070998"/>
            <a:ext cx="8336516" cy="4742006"/>
          </a:xfrm>
          <a:prstGeom prst="rect">
            <a:avLst/>
          </a:prstGeom>
        </p:spPr>
        <p:txBody>
          <a:bodyPr lIns="91440" tIns="45720" rIns="91440" bIns="45720" anchor="t"/>
          <a:lstStyle>
            <a:lvl1pPr marL="0" indent="0" algn="l" defTabSz="914400" rtl="0" eaLnBrk="1" latinLnBrk="0" hangingPunct="1">
              <a:lnSpc>
                <a:spcPct val="125000"/>
              </a:lnSpc>
              <a:spcBef>
                <a:spcPts val="1000"/>
              </a:spcBef>
              <a:buFont typeface="Arial" panose="020B0604020202020204" pitchFamily="34" charset="0"/>
              <a:buNone/>
              <a:defRPr sz="2000" kern="1200">
                <a:solidFill>
                  <a:srgbClr val="231F2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25000"/>
              </a:lnSpc>
              <a:spcBef>
                <a:spcPts val="500"/>
              </a:spcBef>
              <a:buFont typeface="Arial" panose="020B0604020202020204" pitchFamily="34" charset="0"/>
              <a:buChar char="•"/>
              <a:defRPr sz="1800" kern="1200">
                <a:solidFill>
                  <a:srgbClr val="231F2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25000"/>
              </a:lnSpc>
              <a:spcBef>
                <a:spcPts val="500"/>
              </a:spcBef>
              <a:buFont typeface="Arial" panose="020B0604020202020204" pitchFamily="34" charset="0"/>
              <a:buChar char="•"/>
              <a:defRPr sz="1800" kern="1200">
                <a:solidFill>
                  <a:srgbClr val="231F2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rgbClr val="231F2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rgbClr val="231F2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a:buChar char="•"/>
            </a:pPr>
            <a:r>
              <a:rPr lang="en-US" sz="1800" dirty="0"/>
              <a:t>(Lai et al., ACL2021)</a:t>
            </a:r>
          </a:p>
        </p:txBody>
      </p:sp>
    </p:spTree>
    <p:extLst>
      <p:ext uri="{BB962C8B-B14F-4D97-AF65-F5344CB8AC3E}">
        <p14:creationId xmlns:p14="http://schemas.microsoft.com/office/powerpoint/2010/main" val="16818314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42632" y="26737"/>
            <a:ext cx="11195150" cy="1143000"/>
          </a:xfrm>
        </p:spPr>
        <p:txBody>
          <a:bodyPr>
            <a:noAutofit/>
          </a:bodyPr>
          <a:lstStyle/>
          <a:p>
            <a:r>
              <a:rPr lang="en-US" sz="3200" b="1" dirty="0">
                <a:latin typeface="Arial"/>
                <a:cs typeface="Arial"/>
                <a:sym typeface="Calibri"/>
              </a:rPr>
              <a:t>Problem: Too Much papers</a:t>
            </a:r>
            <a:endParaRPr lang="zh-CN" altLang="en-US" sz="3200" b="1" dirty="0">
              <a:latin typeface="Arial"/>
              <a:cs typeface="Arial"/>
              <a:sym typeface="Calibri"/>
            </a:endParaRPr>
          </a:p>
        </p:txBody>
      </p:sp>
      <p:sp>
        <p:nvSpPr>
          <p:cNvPr id="3" name="内容占位符 2"/>
          <p:cNvSpPr>
            <a:spLocks noGrp="1"/>
          </p:cNvSpPr>
          <p:nvPr>
            <p:ph idx="1"/>
          </p:nvPr>
        </p:nvSpPr>
        <p:spPr>
          <a:xfrm>
            <a:off x="1115369" y="1197812"/>
            <a:ext cx="9774893" cy="5588397"/>
          </a:xfrm>
        </p:spPr>
        <p:txBody>
          <a:bodyPr>
            <a:noAutofit/>
          </a:bodyPr>
          <a:lstStyle/>
          <a:p>
            <a:pPr marL="285750" indent="-285750">
              <a:buFont typeface="Arial"/>
              <a:buChar char="•"/>
            </a:pPr>
            <a:r>
              <a:rPr lang="en-US" sz="1400" dirty="0" smtClean="0"/>
              <a:t>More </a:t>
            </a:r>
            <a:r>
              <a:rPr lang="en-US" sz="1400" dirty="0"/>
              <a:t>than 500K </a:t>
            </a:r>
            <a:r>
              <a:rPr lang="en-US" sz="1400" dirty="0" smtClean="0"/>
              <a:t>papers </a:t>
            </a:r>
            <a:r>
              <a:rPr lang="en-US" sz="1400" dirty="0"/>
              <a:t>are published at PubMed every </a:t>
            </a:r>
            <a:r>
              <a:rPr lang="en-US" sz="1400" dirty="0" smtClean="0"/>
              <a:t>year, and </a:t>
            </a:r>
            <a:r>
              <a:rPr lang="en-US" sz="1400" dirty="0"/>
              <a:t>more than 1.2 million new </a:t>
            </a:r>
            <a:r>
              <a:rPr lang="en-US" sz="1400" dirty="0" smtClean="0"/>
              <a:t>papers are </a:t>
            </a:r>
            <a:r>
              <a:rPr lang="en-US" sz="1400" dirty="0"/>
              <a:t>published in 2016 alone, bringing the </a:t>
            </a:r>
            <a:r>
              <a:rPr lang="en-US" sz="1400" dirty="0" smtClean="0"/>
              <a:t>total number </a:t>
            </a:r>
            <a:r>
              <a:rPr lang="en-US" sz="1400" dirty="0"/>
              <a:t>of papers to over 26 million (Van </a:t>
            </a:r>
            <a:r>
              <a:rPr lang="en-US" sz="1400" dirty="0" err="1" smtClean="0"/>
              <a:t>Noorden</a:t>
            </a:r>
            <a:r>
              <a:rPr lang="en-US" sz="1400" dirty="0" smtClean="0"/>
              <a:t>, 2014)</a:t>
            </a:r>
          </a:p>
          <a:p>
            <a:pPr marL="285750" indent="-285750">
              <a:buFont typeface="Arial"/>
              <a:buChar char="•"/>
            </a:pPr>
            <a:r>
              <a:rPr lang="en-US" sz="1400" dirty="0" smtClean="0"/>
              <a:t>As </a:t>
            </a:r>
            <a:r>
              <a:rPr lang="en-US" sz="1400" dirty="0"/>
              <a:t>of June 13, 2020, there are at </a:t>
            </a:r>
            <a:r>
              <a:rPr lang="en-US" sz="1400" dirty="0" smtClean="0"/>
              <a:t>least 140K </a:t>
            </a:r>
            <a:r>
              <a:rPr lang="en-US" sz="1400" dirty="0"/>
              <a:t>papers about </a:t>
            </a:r>
            <a:r>
              <a:rPr lang="en-US" sz="1400" dirty="0" smtClean="0"/>
              <a:t>coronavirus</a:t>
            </a:r>
          </a:p>
          <a:p>
            <a:pPr marL="285750" indent="-285750">
              <a:buFont typeface="Arial"/>
              <a:buChar char="•"/>
            </a:pPr>
            <a:r>
              <a:rPr lang="en-US" sz="1600" dirty="0" smtClean="0"/>
              <a:t>Quality</a:t>
            </a:r>
            <a:r>
              <a:rPr lang="en-US" sz="1600" dirty="0"/>
              <a:t>: </a:t>
            </a:r>
            <a:r>
              <a:rPr lang="en-US" sz="1400" dirty="0"/>
              <a:t>Given the rapid publications of </a:t>
            </a:r>
            <a:r>
              <a:rPr lang="en-US" sz="1400" dirty="0" smtClean="0"/>
              <a:t>preprints </a:t>
            </a:r>
            <a:r>
              <a:rPr lang="en-US" sz="1400" dirty="0"/>
              <a:t>without peer reviews, many research </a:t>
            </a:r>
            <a:r>
              <a:rPr lang="en-US" sz="1400" dirty="0" smtClean="0"/>
              <a:t>results </a:t>
            </a:r>
            <a:r>
              <a:rPr lang="en-US" sz="1400" dirty="0"/>
              <a:t>are redundant, complementary or even </a:t>
            </a:r>
            <a:r>
              <a:rPr lang="en-US" sz="1400" dirty="0" smtClean="0"/>
              <a:t>conflicting </a:t>
            </a:r>
            <a:r>
              <a:rPr lang="en-US" sz="1400" dirty="0"/>
              <a:t>with each </a:t>
            </a:r>
            <a:r>
              <a:rPr lang="en-US" sz="1400" dirty="0" smtClean="0"/>
              <a:t>other</a:t>
            </a:r>
            <a:endParaRPr lang="en-US" sz="1400" dirty="0"/>
          </a:p>
          <a:p>
            <a:pPr marL="285750" indent="-285750">
              <a:buFont typeface="Arial"/>
              <a:buChar char="•"/>
            </a:pPr>
            <a:r>
              <a:rPr lang="en-US" sz="1400" dirty="0" smtClean="0"/>
              <a:t>Human’s </a:t>
            </a:r>
            <a:r>
              <a:rPr lang="en-US" sz="1400" dirty="0"/>
              <a:t>reading </a:t>
            </a:r>
            <a:r>
              <a:rPr lang="en-US" sz="1400" dirty="0" smtClean="0"/>
              <a:t>ability </a:t>
            </a:r>
            <a:r>
              <a:rPr lang="en-US" sz="1400" dirty="0"/>
              <a:t>keeps almost the same across </a:t>
            </a:r>
            <a:r>
              <a:rPr lang="en-US" sz="1400" dirty="0" smtClean="0"/>
              <a:t>years: US </a:t>
            </a:r>
            <a:r>
              <a:rPr lang="en-US" sz="1400" dirty="0"/>
              <a:t>scientists estimated that they read, on </a:t>
            </a:r>
            <a:r>
              <a:rPr lang="en-US" sz="1400" dirty="0" smtClean="0"/>
              <a:t>average, only </a:t>
            </a:r>
            <a:r>
              <a:rPr lang="en-US" sz="1400" dirty="0"/>
              <a:t>264 papers per year (1 out of </a:t>
            </a:r>
            <a:r>
              <a:rPr lang="en-US" sz="1400" dirty="0" smtClean="0"/>
              <a:t>5000 available papers, the same across years)</a:t>
            </a:r>
            <a:endParaRPr lang="en-US" sz="14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6737" y="3211084"/>
            <a:ext cx="3572298" cy="336791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 name="Google Shape;100;p18"/>
          <p:cNvPicPr preferRelativeResize="0"/>
          <p:nvPr/>
        </p:nvPicPr>
        <p:blipFill>
          <a:blip r:embed="rId4">
            <a:alphaModFix/>
          </a:blip>
          <a:stretch>
            <a:fillRect/>
          </a:stretch>
        </p:blipFill>
        <p:spPr>
          <a:xfrm>
            <a:off x="5312444" y="3469539"/>
            <a:ext cx="4529141" cy="2399020"/>
          </a:xfrm>
          <a:prstGeom prst="rect">
            <a:avLst/>
          </a:prstGeom>
          <a:noFill/>
          <a:ln>
            <a:noFill/>
          </a:ln>
        </p:spPr>
      </p:pic>
    </p:spTree>
    <p:extLst>
      <p:ext uri="{BB962C8B-B14F-4D97-AF65-F5344CB8AC3E}">
        <p14:creationId xmlns:p14="http://schemas.microsoft.com/office/powerpoint/2010/main" val="2647775069"/>
      </p:ext>
    </p:extLst>
  </p:cSld>
  <p:clrMapOvr>
    <a:masterClrMapping/>
  </p:clrMapOvr>
  <p:transition>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0C6A79-9522-4D4F-A275-6984B24B4716}"/>
              </a:ext>
            </a:extLst>
          </p:cNvPr>
          <p:cNvSpPr>
            <a:spLocks noGrp="1"/>
          </p:cNvSpPr>
          <p:nvPr>
            <p:ph type="title"/>
          </p:nvPr>
        </p:nvSpPr>
        <p:spPr>
          <a:xfrm>
            <a:off x="1369452" y="0"/>
            <a:ext cx="8832495" cy="1206501"/>
          </a:xfrm>
        </p:spPr>
        <p:txBody>
          <a:bodyPr anchor="ctr">
            <a:normAutofit/>
          </a:bodyPr>
          <a:lstStyle/>
          <a:p>
            <a:r>
              <a:rPr lang="en-US" sz="2800" b="1" dirty="0">
                <a:latin typeface="Arial"/>
                <a:cs typeface="Arial"/>
              </a:rPr>
              <a:t>Initial Span graph construction</a:t>
            </a:r>
          </a:p>
        </p:txBody>
      </p:sp>
      <p:sp>
        <p:nvSpPr>
          <p:cNvPr id="5" name="Content Placeholder 2">
            <a:extLst>
              <a:ext uri="{FF2B5EF4-FFF2-40B4-BE49-F238E27FC236}">
                <a16:creationId xmlns:a16="http://schemas.microsoft.com/office/drawing/2014/main" xmlns="" id="{16B0B128-CAEC-46E8-9609-0AC44C1A5F29}"/>
              </a:ext>
            </a:extLst>
          </p:cNvPr>
          <p:cNvSpPr txBox="1">
            <a:spLocks/>
          </p:cNvSpPr>
          <p:nvPr/>
        </p:nvSpPr>
        <p:spPr>
          <a:xfrm>
            <a:off x="989264" y="1628487"/>
            <a:ext cx="11062401" cy="353247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rgbClr val="151E49"/>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51E49"/>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51E49"/>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51E49"/>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51E49"/>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sz="1800" dirty="0" smtClean="0"/>
              <a:t>Enumerate </a:t>
            </a:r>
            <a:r>
              <a:rPr lang="en-US" sz="1800" dirty="0"/>
              <a:t>all the spans up to a certain length and computes a representation for each span.</a:t>
            </a:r>
          </a:p>
          <a:p>
            <a:pPr>
              <a:lnSpc>
                <a:spcPct val="150000"/>
              </a:lnSpc>
            </a:pPr>
            <a:endParaRPr lang="en-US" sz="1800" dirty="0"/>
          </a:p>
          <a:p>
            <a:pPr marL="342900" indent="-342900">
              <a:lnSpc>
                <a:spcPct val="150000"/>
              </a:lnSpc>
              <a:buFont typeface="Arial" panose="020B0604020202020204" pitchFamily="34" charset="0"/>
              <a:buChar char="•"/>
            </a:pPr>
            <a:endParaRPr lang="en-US" sz="1800" dirty="0"/>
          </a:p>
          <a:p>
            <a:pPr marL="342900" indent="-342900">
              <a:lnSpc>
                <a:spcPct val="150000"/>
              </a:lnSpc>
              <a:buFont typeface="Arial" panose="020B0604020202020204" pitchFamily="34" charset="0"/>
              <a:buChar char="•"/>
            </a:pPr>
            <a:r>
              <a:rPr lang="en-US" sz="1800" dirty="0" smtClean="0"/>
              <a:t>Predict </a:t>
            </a:r>
            <a:r>
              <a:rPr lang="en-US" sz="1800" dirty="0"/>
              <a:t>the type of each span and the relation between each span pair jointly.</a:t>
            </a:r>
          </a:p>
          <a:p>
            <a:pPr marL="342900" indent="-342900">
              <a:lnSpc>
                <a:spcPct val="150000"/>
              </a:lnSpc>
              <a:buFont typeface="Arial" panose="020B0604020202020204" pitchFamily="34" charset="0"/>
              <a:buChar char="•"/>
            </a:pPr>
            <a:endParaRPr lang="en-US" sz="1800" dirty="0"/>
          </a:p>
          <a:p>
            <a:pPr>
              <a:lnSpc>
                <a:spcPct val="150000"/>
              </a:lnSpc>
            </a:pPr>
            <a:endParaRPr lang="en-US" sz="1800" dirty="0"/>
          </a:p>
          <a:p>
            <a:pPr marL="342900" indent="-342900">
              <a:lnSpc>
                <a:spcPct val="150000"/>
              </a:lnSpc>
              <a:buFont typeface="Arial" panose="020B0604020202020204" pitchFamily="34" charset="0"/>
              <a:buChar char="•"/>
            </a:pPr>
            <a:r>
              <a:rPr lang="en-US" sz="1800" dirty="0"/>
              <a:t>The predictions are then used to construct an initial span </a:t>
            </a:r>
            <a:r>
              <a:rPr lang="en-US" sz="1800" dirty="0" smtClean="0"/>
              <a:t>graph</a:t>
            </a:r>
          </a:p>
          <a:p>
            <a:pPr marL="342900" indent="-342900">
              <a:lnSpc>
                <a:spcPct val="150000"/>
              </a:lnSpc>
              <a:buFont typeface="Arial" panose="020B0604020202020204" pitchFamily="34" charset="0"/>
              <a:buChar char="•"/>
            </a:pPr>
            <a:r>
              <a:rPr lang="en-US" sz="1800" dirty="0"/>
              <a:t>U</a:t>
            </a:r>
            <a:r>
              <a:rPr lang="en-US" sz="1800" dirty="0" smtClean="0"/>
              <a:t>se </a:t>
            </a:r>
            <a:r>
              <a:rPr lang="en-US" sz="1800" dirty="0"/>
              <a:t>a bidirectional graph convolutional network (GCN) to integrate initial relational information into each span </a:t>
            </a:r>
            <a:r>
              <a:rPr lang="en-US" sz="1800" dirty="0" smtClean="0"/>
              <a:t>representation</a:t>
            </a:r>
            <a:endParaRPr lang="en-US" sz="1800" dirty="0"/>
          </a:p>
          <a:p>
            <a:pPr marL="342900" indent="-342900">
              <a:lnSpc>
                <a:spcPct val="150000"/>
              </a:lnSpc>
              <a:buFont typeface="Arial" panose="020B0604020202020204" pitchFamily="34" charset="0"/>
              <a:buChar char="•"/>
            </a:pPr>
            <a:endParaRPr lang="en-US" sz="1800" dirty="0"/>
          </a:p>
          <a:p>
            <a:pPr marL="342900" indent="-342900">
              <a:lnSpc>
                <a:spcPct val="150000"/>
              </a:lnSpc>
              <a:buFont typeface="Arial" panose="020B0604020202020204" pitchFamily="34" charset="0"/>
              <a:buChar char="•"/>
            </a:pPr>
            <a:endParaRPr lang="en-US" sz="1800" dirty="0"/>
          </a:p>
          <a:p>
            <a:pPr marL="1028700" lvl="1" indent="-342900">
              <a:lnSpc>
                <a:spcPct val="150000"/>
              </a:lnSpc>
            </a:pPr>
            <a:endParaRPr lang="en-US" sz="1400" dirty="0"/>
          </a:p>
          <a:p>
            <a:pPr marL="1028700" lvl="1" indent="-342900">
              <a:lnSpc>
                <a:spcPct val="150000"/>
              </a:lnSpc>
            </a:pPr>
            <a:endParaRPr lang="en-US" sz="1400" dirty="0"/>
          </a:p>
          <a:p>
            <a:pPr marL="342900" indent="-342900">
              <a:lnSpc>
                <a:spcPct val="150000"/>
              </a:lnSpc>
              <a:buFont typeface="Arial" panose="020B0604020202020204" pitchFamily="34" charset="0"/>
              <a:buChar char="•"/>
            </a:pPr>
            <a:endParaRPr lang="en-US" sz="1800" dirty="0"/>
          </a:p>
          <a:p>
            <a:pPr marL="342900" indent="-342900">
              <a:lnSpc>
                <a:spcPct val="150000"/>
              </a:lnSpc>
              <a:buFont typeface="Arial" panose="020B0604020202020204" pitchFamily="34" charset="0"/>
              <a:buChar char="•"/>
            </a:pPr>
            <a:endParaRPr lang="en-US" sz="1800" dirty="0"/>
          </a:p>
          <a:p>
            <a:pPr marL="342900" indent="-342900">
              <a:lnSpc>
                <a:spcPct val="150000"/>
              </a:lnSpc>
              <a:buFont typeface="Arial" panose="020B0604020202020204" pitchFamily="34" charset="0"/>
              <a:buChar char="•"/>
            </a:pPr>
            <a:endParaRPr lang="en-US" sz="1800" dirty="0"/>
          </a:p>
          <a:p>
            <a:pPr marL="342900" indent="-342900">
              <a:lnSpc>
                <a:spcPct val="150000"/>
              </a:lnSpc>
              <a:buFont typeface="Arial" panose="020B0604020202020204" pitchFamily="34" charset="0"/>
              <a:buChar char="•"/>
            </a:pPr>
            <a:endParaRPr lang="en-US" sz="1800" dirty="0"/>
          </a:p>
          <a:p>
            <a:endParaRPr lang="en-US" sz="1800" dirty="0"/>
          </a:p>
        </p:txBody>
      </p:sp>
      <p:pic>
        <p:nvPicPr>
          <p:cNvPr id="6" name="Picture 5">
            <a:extLst>
              <a:ext uri="{FF2B5EF4-FFF2-40B4-BE49-F238E27FC236}">
                <a16:creationId xmlns:a16="http://schemas.microsoft.com/office/drawing/2014/main" xmlns="" id="{B1754E9D-F163-4A84-88B4-192405A9163D}"/>
              </a:ext>
            </a:extLst>
          </p:cNvPr>
          <p:cNvPicPr>
            <a:picLocks noChangeAspect="1"/>
          </p:cNvPicPr>
          <p:nvPr/>
        </p:nvPicPr>
        <p:blipFill>
          <a:blip r:embed="rId2"/>
          <a:stretch>
            <a:fillRect/>
          </a:stretch>
        </p:blipFill>
        <p:spPr>
          <a:xfrm>
            <a:off x="3541022" y="2114743"/>
            <a:ext cx="5109955" cy="455965"/>
          </a:xfrm>
          <a:prstGeom prst="rect">
            <a:avLst/>
          </a:prstGeom>
        </p:spPr>
      </p:pic>
      <p:pic>
        <p:nvPicPr>
          <p:cNvPr id="8" name="Picture 7">
            <a:extLst>
              <a:ext uri="{FF2B5EF4-FFF2-40B4-BE49-F238E27FC236}">
                <a16:creationId xmlns:a16="http://schemas.microsoft.com/office/drawing/2014/main" xmlns="" id="{D72BE33E-1DF5-4F5E-8993-658BB81B921A}"/>
              </a:ext>
            </a:extLst>
          </p:cNvPr>
          <p:cNvPicPr>
            <a:picLocks noChangeAspect="1"/>
          </p:cNvPicPr>
          <p:nvPr/>
        </p:nvPicPr>
        <p:blipFill>
          <a:blip r:embed="rId3"/>
          <a:stretch>
            <a:fillRect/>
          </a:stretch>
        </p:blipFill>
        <p:spPr>
          <a:xfrm>
            <a:off x="4465775" y="3696310"/>
            <a:ext cx="3260450" cy="590661"/>
          </a:xfrm>
          <a:prstGeom prst="rect">
            <a:avLst/>
          </a:prstGeom>
        </p:spPr>
      </p:pic>
      <p:pic>
        <p:nvPicPr>
          <p:cNvPr id="10" name="Picture 9">
            <a:extLst>
              <a:ext uri="{FF2B5EF4-FFF2-40B4-BE49-F238E27FC236}">
                <a16:creationId xmlns:a16="http://schemas.microsoft.com/office/drawing/2014/main" xmlns="" id="{2E5F3230-9F9A-4540-9182-A277D0F1FE8E}"/>
              </a:ext>
            </a:extLst>
          </p:cNvPr>
          <p:cNvPicPr>
            <a:picLocks noChangeAspect="1"/>
          </p:cNvPicPr>
          <p:nvPr/>
        </p:nvPicPr>
        <p:blipFill>
          <a:blip r:embed="rId4"/>
          <a:stretch>
            <a:fillRect/>
          </a:stretch>
        </p:blipFill>
        <p:spPr>
          <a:xfrm>
            <a:off x="3649834" y="4286971"/>
            <a:ext cx="4892331" cy="606618"/>
          </a:xfrm>
          <a:prstGeom prst="rect">
            <a:avLst/>
          </a:prstGeom>
        </p:spPr>
      </p:pic>
    </p:spTree>
    <p:extLst>
      <p:ext uri="{BB962C8B-B14F-4D97-AF65-F5344CB8AC3E}">
        <p14:creationId xmlns:p14="http://schemas.microsoft.com/office/powerpoint/2010/main" val="26472422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0C6A79-9522-4D4F-A275-6984B24B4716}"/>
              </a:ext>
            </a:extLst>
          </p:cNvPr>
          <p:cNvSpPr>
            <a:spLocks noGrp="1"/>
          </p:cNvSpPr>
          <p:nvPr>
            <p:ph type="title"/>
          </p:nvPr>
        </p:nvSpPr>
        <p:spPr>
          <a:xfrm>
            <a:off x="1369452" y="0"/>
            <a:ext cx="8832495" cy="1206501"/>
          </a:xfrm>
        </p:spPr>
        <p:txBody>
          <a:bodyPr anchor="ctr">
            <a:normAutofit/>
          </a:bodyPr>
          <a:lstStyle/>
          <a:p>
            <a:r>
              <a:rPr lang="en-US" sz="2800" b="1" dirty="0">
                <a:latin typeface="Arial"/>
                <a:cs typeface="Arial"/>
              </a:rPr>
              <a:t>Final Span graph prediction</a:t>
            </a:r>
          </a:p>
        </p:txBody>
      </p:sp>
      <p:pic>
        <p:nvPicPr>
          <p:cNvPr id="4" name="Picture 3" descr="Diagram&#10;&#10;Description automatically generated">
            <a:extLst>
              <a:ext uri="{FF2B5EF4-FFF2-40B4-BE49-F238E27FC236}">
                <a16:creationId xmlns:a16="http://schemas.microsoft.com/office/drawing/2014/main" xmlns="" id="{982DF485-3426-4A87-B4CC-25793FB8BF9D}"/>
              </a:ext>
            </a:extLst>
          </p:cNvPr>
          <p:cNvPicPr>
            <a:picLocks noChangeAspect="1"/>
          </p:cNvPicPr>
          <p:nvPr/>
        </p:nvPicPr>
        <p:blipFill>
          <a:blip r:embed="rId2"/>
          <a:stretch>
            <a:fillRect/>
          </a:stretch>
        </p:blipFill>
        <p:spPr>
          <a:xfrm>
            <a:off x="1004109" y="1751335"/>
            <a:ext cx="3419475" cy="3933825"/>
          </a:xfrm>
          <a:prstGeom prst="rect">
            <a:avLst/>
          </a:prstGeom>
        </p:spPr>
      </p:pic>
      <p:sp>
        <p:nvSpPr>
          <p:cNvPr id="8" name="Content Placeholder 2">
            <a:extLst>
              <a:ext uri="{FF2B5EF4-FFF2-40B4-BE49-F238E27FC236}">
                <a16:creationId xmlns:a16="http://schemas.microsoft.com/office/drawing/2014/main" xmlns="" id="{B97258F5-CDE9-47D4-A8FB-4EBF2EEDFBC9}"/>
              </a:ext>
            </a:extLst>
          </p:cNvPr>
          <p:cNvSpPr txBox="1">
            <a:spLocks/>
          </p:cNvSpPr>
          <p:nvPr/>
        </p:nvSpPr>
        <p:spPr>
          <a:xfrm>
            <a:off x="5486400" y="955972"/>
            <a:ext cx="5774673" cy="152658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rgbClr val="151E49"/>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51E49"/>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51E49"/>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51E49"/>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51E49"/>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sz="2000" dirty="0"/>
              <a:t>After building the two graphs, we soft-align the mentions and the candidate entities using an attention mechanism. </a:t>
            </a:r>
          </a:p>
          <a:p>
            <a:pPr>
              <a:lnSpc>
                <a:spcPct val="150000"/>
              </a:lnSpc>
            </a:pPr>
            <a:endParaRPr lang="en-US" sz="1800" dirty="0"/>
          </a:p>
          <a:p>
            <a:pPr marL="342900" indent="-342900">
              <a:lnSpc>
                <a:spcPct val="150000"/>
              </a:lnSpc>
              <a:buFont typeface="Arial" panose="020B0604020202020204" pitchFamily="34" charset="0"/>
              <a:buChar char="•"/>
            </a:pPr>
            <a:endParaRPr lang="en-US" sz="2000" dirty="0"/>
          </a:p>
          <a:p>
            <a:pPr marL="342900" indent="-342900">
              <a:lnSpc>
                <a:spcPct val="150000"/>
              </a:lnSpc>
              <a:buFont typeface="Arial" panose="020B0604020202020204" pitchFamily="34" charset="0"/>
              <a:buChar char="•"/>
            </a:pPr>
            <a:endParaRPr lang="en-US" sz="2000" dirty="0"/>
          </a:p>
          <a:p>
            <a:pPr marL="342900" indent="-342900">
              <a:lnSpc>
                <a:spcPct val="150000"/>
              </a:lnSpc>
              <a:buFont typeface="Arial" panose="020B0604020202020204" pitchFamily="34" charset="0"/>
              <a:buChar char="•"/>
            </a:pPr>
            <a:endParaRPr lang="en-US" sz="2000" dirty="0"/>
          </a:p>
          <a:p>
            <a:pPr marL="342900" indent="-342900">
              <a:lnSpc>
                <a:spcPct val="150000"/>
              </a:lnSpc>
              <a:buFont typeface="Arial" panose="020B0604020202020204" pitchFamily="34" charset="0"/>
              <a:buChar char="•"/>
            </a:pPr>
            <a:endParaRPr lang="en-US" sz="2000" dirty="0"/>
          </a:p>
          <a:p>
            <a:endParaRPr lang="en-US" sz="2000" dirty="0"/>
          </a:p>
        </p:txBody>
      </p:sp>
      <p:sp>
        <p:nvSpPr>
          <p:cNvPr id="11" name="Content Placeholder 2">
            <a:extLst>
              <a:ext uri="{FF2B5EF4-FFF2-40B4-BE49-F238E27FC236}">
                <a16:creationId xmlns:a16="http://schemas.microsoft.com/office/drawing/2014/main" xmlns="" id="{71E7E53E-1E57-4CEA-B6DE-71FEAF09499F}"/>
              </a:ext>
            </a:extLst>
          </p:cNvPr>
          <p:cNvSpPr txBox="1">
            <a:spLocks/>
          </p:cNvSpPr>
          <p:nvPr/>
        </p:nvSpPr>
        <p:spPr>
          <a:xfrm>
            <a:off x="5556964" y="4804483"/>
            <a:ext cx="5774673" cy="152658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rgbClr val="151E49"/>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51E49"/>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51E49"/>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51E49"/>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51E49"/>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sz="2000" dirty="0"/>
              <a:t>With the extracted knowledge-aware span representations, we predict the final span gr</a:t>
            </a:r>
          </a:p>
          <a:p>
            <a:pPr marL="342900" indent="-342900">
              <a:lnSpc>
                <a:spcPct val="150000"/>
              </a:lnSpc>
              <a:buFont typeface="Arial" panose="020B0604020202020204" pitchFamily="34" charset="0"/>
              <a:buChar char="•"/>
            </a:pPr>
            <a:endParaRPr lang="en-US" sz="1800" dirty="0"/>
          </a:p>
          <a:p>
            <a:pPr marL="342900" indent="-342900">
              <a:lnSpc>
                <a:spcPct val="150000"/>
              </a:lnSpc>
              <a:buFont typeface="Arial" panose="020B0604020202020204" pitchFamily="34" charset="0"/>
              <a:buChar char="•"/>
            </a:pPr>
            <a:endParaRPr lang="en-US" sz="2000" dirty="0"/>
          </a:p>
          <a:p>
            <a:pPr marL="342900" indent="-342900">
              <a:lnSpc>
                <a:spcPct val="150000"/>
              </a:lnSpc>
              <a:buFont typeface="Arial" panose="020B0604020202020204" pitchFamily="34" charset="0"/>
              <a:buChar char="•"/>
            </a:pPr>
            <a:endParaRPr lang="en-US" sz="2000" dirty="0"/>
          </a:p>
          <a:p>
            <a:pPr marL="342900" indent="-342900">
              <a:lnSpc>
                <a:spcPct val="150000"/>
              </a:lnSpc>
              <a:buFont typeface="Arial" panose="020B0604020202020204" pitchFamily="34" charset="0"/>
              <a:buChar char="•"/>
            </a:pPr>
            <a:endParaRPr lang="en-US" sz="2000" dirty="0"/>
          </a:p>
          <a:p>
            <a:pPr marL="342900" indent="-342900">
              <a:lnSpc>
                <a:spcPct val="150000"/>
              </a:lnSpc>
              <a:buFont typeface="Arial" panose="020B0604020202020204" pitchFamily="34" charset="0"/>
              <a:buChar char="•"/>
            </a:pPr>
            <a:endParaRPr lang="en-US" sz="2000" dirty="0"/>
          </a:p>
          <a:p>
            <a:endParaRPr lang="en-US" sz="2000" dirty="0"/>
          </a:p>
        </p:txBody>
      </p:sp>
      <p:pic>
        <p:nvPicPr>
          <p:cNvPr id="13" name="Picture 12">
            <a:extLst>
              <a:ext uri="{FF2B5EF4-FFF2-40B4-BE49-F238E27FC236}">
                <a16:creationId xmlns:a16="http://schemas.microsoft.com/office/drawing/2014/main" xmlns="" id="{F8B90961-D2B6-4887-AA10-EFA4B604740C}"/>
              </a:ext>
            </a:extLst>
          </p:cNvPr>
          <p:cNvPicPr>
            <a:picLocks noChangeAspect="1"/>
          </p:cNvPicPr>
          <p:nvPr/>
        </p:nvPicPr>
        <p:blipFill>
          <a:blip r:embed="rId3"/>
          <a:stretch>
            <a:fillRect/>
          </a:stretch>
        </p:blipFill>
        <p:spPr>
          <a:xfrm>
            <a:off x="6635037" y="5780402"/>
            <a:ext cx="4077672" cy="922490"/>
          </a:xfrm>
          <a:prstGeom prst="rect">
            <a:avLst/>
          </a:prstGeom>
        </p:spPr>
      </p:pic>
      <p:pic>
        <p:nvPicPr>
          <p:cNvPr id="15" name="Picture 14">
            <a:extLst>
              <a:ext uri="{FF2B5EF4-FFF2-40B4-BE49-F238E27FC236}">
                <a16:creationId xmlns:a16="http://schemas.microsoft.com/office/drawing/2014/main" xmlns="" id="{0EF9300C-3432-42F2-AD2B-5A2414553D30}"/>
              </a:ext>
            </a:extLst>
          </p:cNvPr>
          <p:cNvPicPr>
            <a:picLocks noChangeAspect="1"/>
          </p:cNvPicPr>
          <p:nvPr/>
        </p:nvPicPr>
        <p:blipFill>
          <a:blip r:embed="rId4"/>
          <a:stretch>
            <a:fillRect/>
          </a:stretch>
        </p:blipFill>
        <p:spPr>
          <a:xfrm>
            <a:off x="6483672" y="2524866"/>
            <a:ext cx="4380401" cy="2007119"/>
          </a:xfrm>
          <a:prstGeom prst="rect">
            <a:avLst/>
          </a:prstGeom>
        </p:spPr>
      </p:pic>
    </p:spTree>
    <p:extLst>
      <p:ext uri="{BB962C8B-B14F-4D97-AF65-F5344CB8AC3E}">
        <p14:creationId xmlns:p14="http://schemas.microsoft.com/office/powerpoint/2010/main" val="4265473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xmlns="" id="{E77908AC-8534-254A-892F-916135E543E2}"/>
              </a:ext>
            </a:extLst>
          </p:cNvPr>
          <p:cNvSpPr>
            <a:spLocks noGrp="1"/>
          </p:cNvSpPr>
          <p:nvPr>
            <p:ph idx="1"/>
          </p:nvPr>
        </p:nvSpPr>
        <p:spPr>
          <a:xfrm>
            <a:off x="199887" y="1435952"/>
            <a:ext cx="10899913" cy="5124450"/>
          </a:xfrm>
        </p:spPr>
        <p:txBody>
          <a:bodyPr>
            <a:normAutofit/>
          </a:bodyPr>
          <a:lstStyle/>
          <a:p>
            <a:pPr lvl="1"/>
            <a:r>
              <a:rPr lang="en-US" altLang="zh-CN" dirty="0" smtClean="0"/>
              <a:t>Paper</a:t>
            </a:r>
            <a:r>
              <a:rPr lang="zh-CN" altLang="en-US" dirty="0" smtClean="0"/>
              <a:t> </a:t>
            </a:r>
            <a:r>
              <a:rPr lang="en-US" altLang="zh-CN" dirty="0"/>
              <a:t>authors</a:t>
            </a:r>
            <a:r>
              <a:rPr lang="en-US" dirty="0"/>
              <a:t> tend to </a:t>
            </a:r>
            <a:r>
              <a:rPr lang="en-US" altLang="zh-CN" dirty="0"/>
              <a:t>write</a:t>
            </a:r>
            <a:r>
              <a:rPr lang="zh-CN" altLang="en-US" dirty="0"/>
              <a:t> </a:t>
            </a:r>
            <a:r>
              <a:rPr lang="en-US" altLang="zh-CN" dirty="0"/>
              <a:t>long</a:t>
            </a:r>
            <a:r>
              <a:rPr lang="zh-CN" altLang="en-US" dirty="0"/>
              <a:t> </a:t>
            </a:r>
            <a:r>
              <a:rPr lang="en-US" altLang="zh-CN" dirty="0"/>
              <a:t>sentences</a:t>
            </a:r>
            <a:r>
              <a:rPr lang="zh-CN" altLang="en-US" dirty="0"/>
              <a:t> </a:t>
            </a:r>
            <a:r>
              <a:rPr lang="en-US" altLang="zh-CN" dirty="0"/>
              <a:t>with</a:t>
            </a:r>
            <a:r>
              <a:rPr lang="zh-CN" altLang="en-US" dirty="0"/>
              <a:t> </a:t>
            </a:r>
            <a:r>
              <a:rPr lang="en-US" i="1" u="sng" dirty="0"/>
              <a:t>clause</a:t>
            </a:r>
            <a:r>
              <a:rPr lang="en-US" altLang="zh-CN" i="1" u="sng" dirty="0"/>
              <a:t>s</a:t>
            </a:r>
            <a:r>
              <a:rPr lang="zh-CN" altLang="en-US" i="1" dirty="0"/>
              <a:t> </a:t>
            </a:r>
            <a:r>
              <a:rPr lang="en-US" altLang="zh-CN" i="1" dirty="0"/>
              <a:t>and</a:t>
            </a:r>
            <a:r>
              <a:rPr lang="zh-CN" altLang="en-US" dirty="0"/>
              <a:t> </a:t>
            </a:r>
            <a:r>
              <a:rPr lang="en-US" i="1" u="sng" dirty="0"/>
              <a:t>apposition</a:t>
            </a:r>
            <a:r>
              <a:rPr lang="en-US" altLang="zh-CN" i="1" u="sng" dirty="0"/>
              <a:t>s</a:t>
            </a:r>
            <a:r>
              <a:rPr lang="en-US" dirty="0"/>
              <a:t> for better presentation</a:t>
            </a:r>
            <a:r>
              <a:rPr lang="en-US" altLang="zh-CN" dirty="0"/>
              <a:t>s.</a:t>
            </a:r>
          </a:p>
          <a:p>
            <a:pPr lvl="1"/>
            <a:r>
              <a:rPr lang="en-US" altLang="zh-CN" b="1" i="1" dirty="0"/>
              <a:t>Example:</a:t>
            </a:r>
            <a:r>
              <a:rPr lang="zh-CN" altLang="en-US" b="1" i="1" dirty="0"/>
              <a:t>  </a:t>
            </a:r>
            <a:r>
              <a:rPr lang="en-US" sz="1800" i="1" dirty="0">
                <a:solidFill>
                  <a:schemeClr val="accent2"/>
                </a:solidFill>
              </a:rPr>
              <a:t>Foxp3</a:t>
            </a:r>
            <a:r>
              <a:rPr lang="en-US" sz="1800" b="1" i="1" dirty="0">
                <a:solidFill>
                  <a:schemeClr val="accent2"/>
                </a:solidFill>
              </a:rPr>
              <a:t>[Argument] </a:t>
            </a:r>
            <a:r>
              <a:rPr lang="en-US" sz="1800" i="1" dirty="0"/>
              <a:t>contains a proline-rich amino-terminal domain reported to function as a nuclear factor of activated T cells (NF-AT) and nuclear factor-</a:t>
            </a:r>
            <a:r>
              <a:rPr lang="en-US" sz="1800" i="1" dirty="0" err="1"/>
              <a:t>kappaB</a:t>
            </a:r>
            <a:r>
              <a:rPr lang="en-US" sz="1800" i="1" dirty="0"/>
              <a:t> (NF-</a:t>
            </a:r>
            <a:r>
              <a:rPr lang="en-US" sz="1800" i="1" dirty="0" err="1"/>
              <a:t>kappaB</a:t>
            </a:r>
            <a:r>
              <a:rPr lang="en-US" sz="1800" i="1" dirty="0"/>
              <a:t>) binding domain, a central region containing a zinc finger and leucine zipper potentially important for protein-protein interactions, and a carboxyl-terminal </a:t>
            </a:r>
            <a:r>
              <a:rPr lang="en-US" sz="1800" i="1" dirty="0" err="1"/>
              <a:t>forkhead</a:t>
            </a:r>
            <a:r>
              <a:rPr lang="en-US" sz="1800" i="1" dirty="0"/>
              <a:t> (FKH) domain required for nuclear </a:t>
            </a:r>
            <a:r>
              <a:rPr lang="en-US" sz="1800" i="1" dirty="0">
                <a:solidFill>
                  <a:srgbClr val="FF0000"/>
                </a:solidFill>
              </a:rPr>
              <a:t>localization</a:t>
            </a:r>
            <a:r>
              <a:rPr lang="en-US" sz="1800" b="1" i="1" dirty="0">
                <a:solidFill>
                  <a:srgbClr val="FF0000"/>
                </a:solidFill>
              </a:rPr>
              <a:t>[Trigger] </a:t>
            </a:r>
            <a:r>
              <a:rPr lang="en-US" sz="1800" i="1" dirty="0"/>
              <a:t>and DNA-binding activity [14-16] .</a:t>
            </a:r>
            <a:endParaRPr lang="en-US" altLang="zh-CN" sz="1800" b="1" i="1" dirty="0"/>
          </a:p>
          <a:p>
            <a:pPr lvl="1"/>
            <a:r>
              <a:rPr lang="en-US" dirty="0"/>
              <a:t>Distance between event trigger and </a:t>
            </a:r>
            <a:r>
              <a:rPr lang="en-US" dirty="0" smtClean="0"/>
              <a:t>argument:</a:t>
            </a:r>
            <a:endParaRPr lang="en-US" altLang="zh-CN" dirty="0"/>
          </a:p>
          <a:p>
            <a:pPr lvl="1"/>
            <a:endParaRPr lang="en-US" dirty="0"/>
          </a:p>
        </p:txBody>
      </p:sp>
      <p:sp>
        <p:nvSpPr>
          <p:cNvPr id="5" name="Slide Number Placeholder 4">
            <a:extLst>
              <a:ext uri="{FF2B5EF4-FFF2-40B4-BE49-F238E27FC236}">
                <a16:creationId xmlns:a16="http://schemas.microsoft.com/office/drawing/2014/main" xmlns="" id="{9202389E-8CF2-C44F-83A4-0C6A55C8860E}"/>
              </a:ext>
            </a:extLst>
          </p:cNvPr>
          <p:cNvSpPr>
            <a:spLocks noGrp="1"/>
          </p:cNvSpPr>
          <p:nvPr>
            <p:ph type="sldNum" sz="quarter" idx="4294967295"/>
          </p:nvPr>
        </p:nvSpPr>
        <p:spPr>
          <a:xfrm>
            <a:off x="8610600" y="6356350"/>
            <a:ext cx="2743200" cy="365125"/>
          </a:xfrm>
          <a:prstGeom prst="rect">
            <a:avLst/>
          </a:prstGeom>
        </p:spPr>
        <p:txBody>
          <a:bodyPr/>
          <a:lstStyle/>
          <a:p>
            <a:fld id="{89057327-5C45-3844-9BAD-8A2E33F71C3A}" type="slidenum">
              <a:rPr lang="en-US" smtClean="0"/>
              <a:t>22</a:t>
            </a:fld>
            <a:endParaRPr lang="en-US" dirty="0"/>
          </a:p>
        </p:txBody>
      </p:sp>
      <p:graphicFrame>
        <p:nvGraphicFramePr>
          <p:cNvPr id="3" name="Table 3">
            <a:extLst>
              <a:ext uri="{FF2B5EF4-FFF2-40B4-BE49-F238E27FC236}">
                <a16:creationId xmlns:a16="http://schemas.microsoft.com/office/drawing/2014/main" xmlns="" id="{2CE4090E-7FDA-784A-A31C-8FD5323BEA43}"/>
              </a:ext>
            </a:extLst>
          </p:cNvPr>
          <p:cNvGraphicFramePr>
            <a:graphicFrameLocks noGrp="1"/>
          </p:cNvGraphicFramePr>
          <p:nvPr>
            <p:extLst>
              <p:ext uri="{D42A27DB-BD31-4B8C-83A1-F6EECF244321}">
                <p14:modId xmlns:p14="http://schemas.microsoft.com/office/powerpoint/2010/main" val="3354311369"/>
              </p:ext>
            </p:extLst>
          </p:nvPr>
        </p:nvGraphicFramePr>
        <p:xfrm>
          <a:off x="1934412" y="4321788"/>
          <a:ext cx="8127999" cy="11887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xmlns="" val="553942016"/>
                    </a:ext>
                  </a:extLst>
                </a:gridCol>
                <a:gridCol w="2709333">
                  <a:extLst>
                    <a:ext uri="{9D8B030D-6E8A-4147-A177-3AD203B41FA5}">
                      <a16:colId xmlns:a16="http://schemas.microsoft.com/office/drawing/2014/main" xmlns="" val="1579731881"/>
                    </a:ext>
                  </a:extLst>
                </a:gridCol>
                <a:gridCol w="2709333">
                  <a:extLst>
                    <a:ext uri="{9D8B030D-6E8A-4147-A177-3AD203B41FA5}">
                      <a16:colId xmlns:a16="http://schemas.microsoft.com/office/drawing/2014/main" xmlns="" val="2299236088"/>
                    </a:ext>
                  </a:extLst>
                </a:gridCol>
              </a:tblGrid>
              <a:tr h="370840">
                <a:tc>
                  <a:txBody>
                    <a:bodyPr/>
                    <a:lstStyle/>
                    <a:p>
                      <a:pPr algn="ctr"/>
                      <a:r>
                        <a:rPr lang="en-US" altLang="zh-CN" sz="2000" dirty="0"/>
                        <a:t>Dataset</a:t>
                      </a:r>
                      <a:endParaRPr lang="x-none" sz="2000" dirty="0"/>
                    </a:p>
                  </a:txBody>
                  <a:tcPr/>
                </a:tc>
                <a:tc>
                  <a:txBody>
                    <a:bodyPr/>
                    <a:lstStyle/>
                    <a:p>
                      <a:pPr algn="ctr"/>
                      <a:r>
                        <a:rPr lang="en-US" altLang="zh-CN" sz="2000" dirty="0"/>
                        <a:t>Average</a:t>
                      </a:r>
                      <a:r>
                        <a:rPr lang="zh-CN" altLang="en-US" sz="2000" dirty="0"/>
                        <a:t> </a:t>
                      </a:r>
                      <a:r>
                        <a:rPr lang="en-US" altLang="zh-CN" sz="2000" dirty="0"/>
                        <a:t>Distance</a:t>
                      </a:r>
                      <a:endParaRPr lang="x-none" sz="2000" dirty="0"/>
                    </a:p>
                  </a:txBody>
                  <a:tcPr/>
                </a:tc>
                <a:tc>
                  <a:txBody>
                    <a:bodyPr/>
                    <a:lstStyle/>
                    <a:p>
                      <a:pPr algn="ctr"/>
                      <a:r>
                        <a:rPr lang="en-US" altLang="zh-CN" sz="2000" dirty="0"/>
                        <a:t>Maximal</a:t>
                      </a:r>
                      <a:r>
                        <a:rPr lang="zh-CN" altLang="en-US" sz="2000" dirty="0"/>
                        <a:t> </a:t>
                      </a:r>
                      <a:r>
                        <a:rPr lang="en-US" altLang="zh-CN" sz="2000" dirty="0"/>
                        <a:t>Distance</a:t>
                      </a:r>
                      <a:endParaRPr lang="x-none" sz="2000" dirty="0"/>
                    </a:p>
                  </a:txBody>
                  <a:tcPr/>
                </a:tc>
                <a:extLst>
                  <a:ext uri="{0D108BD9-81ED-4DB2-BD59-A6C34878D82A}">
                    <a16:rowId xmlns:a16="http://schemas.microsoft.com/office/drawing/2014/main" xmlns="" val="3578013286"/>
                  </a:ext>
                </a:extLst>
              </a:tr>
              <a:tr h="370840">
                <a:tc>
                  <a:txBody>
                    <a:bodyPr/>
                    <a:lstStyle/>
                    <a:p>
                      <a:pPr algn="ctr"/>
                      <a:r>
                        <a:rPr lang="en-US" altLang="zh-CN" sz="2000" dirty="0">
                          <a:solidFill>
                            <a:schemeClr val="tx1">
                              <a:lumMod val="50000"/>
                              <a:lumOff val="50000"/>
                            </a:schemeClr>
                          </a:solidFill>
                        </a:rPr>
                        <a:t>ACE05-</a:t>
                      </a:r>
                      <a:r>
                        <a:rPr lang="en-US" altLang="zh-CN" sz="2000" dirty="0" smtClean="0">
                          <a:solidFill>
                            <a:schemeClr val="tx1">
                              <a:lumMod val="50000"/>
                              <a:lumOff val="50000"/>
                            </a:schemeClr>
                          </a:solidFill>
                        </a:rPr>
                        <a:t>E (News)</a:t>
                      </a:r>
                      <a:endParaRPr lang="x-none" sz="2000" dirty="0">
                        <a:solidFill>
                          <a:schemeClr val="tx1">
                            <a:lumMod val="50000"/>
                            <a:lumOff val="50000"/>
                          </a:schemeClr>
                        </a:solidFill>
                      </a:endParaRPr>
                    </a:p>
                  </a:txBody>
                  <a:tcPr/>
                </a:tc>
                <a:tc>
                  <a:txBody>
                    <a:bodyPr/>
                    <a:lstStyle/>
                    <a:p>
                      <a:pPr algn="ctr"/>
                      <a:r>
                        <a:rPr lang="en-US" altLang="zh-CN" sz="2000" dirty="0">
                          <a:solidFill>
                            <a:schemeClr val="tx1">
                              <a:lumMod val="50000"/>
                              <a:lumOff val="50000"/>
                            </a:schemeClr>
                          </a:solidFill>
                        </a:rPr>
                        <a:t>0.212</a:t>
                      </a:r>
                      <a:r>
                        <a:rPr lang="zh-CN" altLang="en-US" sz="2000" dirty="0">
                          <a:solidFill>
                            <a:schemeClr val="tx1">
                              <a:lumMod val="50000"/>
                              <a:lumOff val="50000"/>
                            </a:schemeClr>
                          </a:solidFill>
                        </a:rPr>
                        <a:t> </a:t>
                      </a:r>
                      <a:r>
                        <a:rPr lang="en-US" altLang="zh-CN" sz="2000" dirty="0">
                          <a:solidFill>
                            <a:schemeClr val="tx1">
                              <a:lumMod val="50000"/>
                              <a:lumOff val="50000"/>
                            </a:schemeClr>
                          </a:solidFill>
                        </a:rPr>
                        <a:t>sentence</a:t>
                      </a:r>
                      <a:endParaRPr lang="x-none" sz="2000" dirty="0">
                        <a:solidFill>
                          <a:schemeClr val="tx1">
                            <a:lumMod val="50000"/>
                            <a:lumOff val="50000"/>
                          </a:schemeClr>
                        </a:solidFill>
                      </a:endParaRPr>
                    </a:p>
                  </a:txBody>
                  <a:tcPr/>
                </a:tc>
                <a:tc>
                  <a:txBody>
                    <a:bodyPr/>
                    <a:lstStyle/>
                    <a:p>
                      <a:pPr algn="ctr"/>
                      <a:r>
                        <a:rPr lang="en-US" altLang="zh-CN" sz="2000" dirty="0">
                          <a:solidFill>
                            <a:schemeClr val="tx1">
                              <a:lumMod val="50000"/>
                              <a:lumOff val="50000"/>
                            </a:schemeClr>
                          </a:solidFill>
                        </a:rPr>
                        <a:t>56</a:t>
                      </a:r>
                      <a:r>
                        <a:rPr lang="zh-CN" altLang="en-US" sz="2000" dirty="0">
                          <a:solidFill>
                            <a:schemeClr val="tx1">
                              <a:lumMod val="50000"/>
                              <a:lumOff val="50000"/>
                            </a:schemeClr>
                          </a:solidFill>
                        </a:rPr>
                        <a:t> </a:t>
                      </a:r>
                      <a:r>
                        <a:rPr lang="en-US" altLang="zh-CN" sz="2000" dirty="0">
                          <a:solidFill>
                            <a:schemeClr val="tx1">
                              <a:lumMod val="50000"/>
                              <a:lumOff val="50000"/>
                            </a:schemeClr>
                          </a:solidFill>
                        </a:rPr>
                        <a:t>words</a:t>
                      </a:r>
                      <a:endParaRPr lang="x-none" sz="2000" dirty="0">
                        <a:solidFill>
                          <a:schemeClr val="tx1">
                            <a:lumMod val="50000"/>
                            <a:lumOff val="50000"/>
                          </a:schemeClr>
                        </a:solidFill>
                      </a:endParaRPr>
                    </a:p>
                  </a:txBody>
                  <a:tcPr/>
                </a:tc>
                <a:extLst>
                  <a:ext uri="{0D108BD9-81ED-4DB2-BD59-A6C34878D82A}">
                    <a16:rowId xmlns:a16="http://schemas.microsoft.com/office/drawing/2014/main" xmlns="" val="3859381802"/>
                  </a:ext>
                </a:extLst>
              </a:tr>
              <a:tr h="370840">
                <a:tc>
                  <a:txBody>
                    <a:bodyPr/>
                    <a:lstStyle/>
                    <a:p>
                      <a:pPr algn="ctr"/>
                      <a:r>
                        <a:rPr lang="en-US" altLang="zh-CN" sz="2000" dirty="0"/>
                        <a:t>GENIA-</a:t>
                      </a:r>
                      <a:r>
                        <a:rPr lang="en-US" altLang="zh-CN" sz="2000" dirty="0" smtClean="0"/>
                        <a:t>2011 (Papers)</a:t>
                      </a:r>
                      <a:endParaRPr lang="x-none" sz="2000" dirty="0"/>
                    </a:p>
                  </a:txBody>
                  <a:tcPr/>
                </a:tc>
                <a:tc>
                  <a:txBody>
                    <a:bodyPr/>
                    <a:lstStyle/>
                    <a:p>
                      <a:pPr algn="ctr"/>
                      <a:r>
                        <a:rPr lang="en-US" altLang="zh-CN" sz="2000" dirty="0"/>
                        <a:t>0.330</a:t>
                      </a:r>
                      <a:r>
                        <a:rPr lang="zh-CN" altLang="en-US" sz="2000" dirty="0"/>
                        <a:t> </a:t>
                      </a:r>
                      <a:r>
                        <a:rPr lang="en-US" altLang="zh-CN" sz="2000" dirty="0"/>
                        <a:t>sentence</a:t>
                      </a:r>
                      <a:endParaRPr lang="x-none" sz="2000" dirty="0"/>
                    </a:p>
                  </a:txBody>
                  <a:tcPr/>
                </a:tc>
                <a:tc>
                  <a:txBody>
                    <a:bodyPr/>
                    <a:lstStyle/>
                    <a:p>
                      <a:pPr algn="ctr"/>
                      <a:r>
                        <a:rPr lang="en-US" altLang="zh-CN" sz="2000" dirty="0"/>
                        <a:t>77</a:t>
                      </a:r>
                      <a:r>
                        <a:rPr lang="zh-CN" altLang="en-US" sz="2000" dirty="0"/>
                        <a:t> </a:t>
                      </a:r>
                      <a:r>
                        <a:rPr lang="en-US" altLang="zh-CN" sz="2000" dirty="0"/>
                        <a:t>words</a:t>
                      </a:r>
                      <a:endParaRPr lang="x-none" sz="2000" dirty="0"/>
                    </a:p>
                  </a:txBody>
                  <a:tcPr/>
                </a:tc>
                <a:extLst>
                  <a:ext uri="{0D108BD9-81ED-4DB2-BD59-A6C34878D82A}">
                    <a16:rowId xmlns:a16="http://schemas.microsoft.com/office/drawing/2014/main" xmlns="" val="4224421739"/>
                  </a:ext>
                </a:extLst>
              </a:tr>
            </a:tbl>
          </a:graphicData>
        </a:graphic>
      </p:graphicFrame>
      <p:sp>
        <p:nvSpPr>
          <p:cNvPr id="4" name="Title 3"/>
          <p:cNvSpPr>
            <a:spLocks noGrp="1"/>
          </p:cNvSpPr>
          <p:nvPr>
            <p:ph type="title"/>
          </p:nvPr>
        </p:nvSpPr>
        <p:spPr>
          <a:xfrm>
            <a:off x="1407269" y="123568"/>
            <a:ext cx="8832495" cy="1082933"/>
          </a:xfrm>
        </p:spPr>
        <p:txBody>
          <a:bodyPr/>
          <a:lstStyle/>
          <a:p>
            <a:r>
              <a:rPr lang="en-US" altLang="zh-CN" sz="2800" b="1" dirty="0"/>
              <a:t>Long</a:t>
            </a:r>
            <a:r>
              <a:rPr lang="zh-CN" altLang="en-US" sz="2800" b="1" dirty="0"/>
              <a:t> </a:t>
            </a:r>
            <a:r>
              <a:rPr lang="en-US" altLang="zh-CN" sz="2800" b="1" dirty="0"/>
              <a:t>distance</a:t>
            </a:r>
            <a:r>
              <a:rPr lang="zh-CN" altLang="en-US" sz="2800" b="1" dirty="0"/>
              <a:t> </a:t>
            </a:r>
            <a:r>
              <a:rPr lang="en-US" altLang="zh-CN" sz="2800" b="1" dirty="0"/>
              <a:t>between</a:t>
            </a:r>
            <a:r>
              <a:rPr lang="zh-CN" altLang="en-US" sz="2800" b="1" dirty="0"/>
              <a:t> </a:t>
            </a:r>
            <a:r>
              <a:rPr lang="en-US" altLang="zh-CN" sz="2800" b="1" dirty="0"/>
              <a:t>knowledge</a:t>
            </a:r>
            <a:r>
              <a:rPr lang="zh-CN" altLang="en-US" sz="2800" b="1" dirty="0"/>
              <a:t> </a:t>
            </a:r>
            <a:r>
              <a:rPr lang="en-US" altLang="zh-CN" sz="2800" b="1" dirty="0" smtClean="0"/>
              <a:t>elements</a:t>
            </a:r>
            <a:endParaRPr lang="en-US" sz="2800" dirty="0"/>
          </a:p>
        </p:txBody>
      </p:sp>
    </p:spTree>
    <p:extLst>
      <p:ext uri="{BB962C8B-B14F-4D97-AF65-F5344CB8AC3E}">
        <p14:creationId xmlns:p14="http://schemas.microsoft.com/office/powerpoint/2010/main" val="1274047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C81DF28-3339-D84B-B656-CFF42F4485A3}"/>
              </a:ext>
            </a:extLst>
          </p:cNvPr>
          <p:cNvSpPr>
            <a:spLocks noGrp="1"/>
          </p:cNvSpPr>
          <p:nvPr>
            <p:ph type="title"/>
          </p:nvPr>
        </p:nvSpPr>
        <p:spPr>
          <a:xfrm>
            <a:off x="1569492" y="-133684"/>
            <a:ext cx="10213075" cy="1325563"/>
          </a:xfrm>
        </p:spPr>
        <p:txBody>
          <a:bodyPr>
            <a:noAutofit/>
          </a:bodyPr>
          <a:lstStyle/>
          <a:p>
            <a:r>
              <a:rPr lang="en-US" sz="2800" b="1" dirty="0"/>
              <a:t>Compressing Long Context with Abstract Meaning Representation</a:t>
            </a:r>
          </a:p>
        </p:txBody>
      </p:sp>
      <p:sp>
        <p:nvSpPr>
          <p:cNvPr id="7" name="内容占位符 2"/>
          <p:cNvSpPr txBox="1">
            <a:spLocks/>
          </p:cNvSpPr>
          <p:nvPr/>
        </p:nvSpPr>
        <p:spPr>
          <a:xfrm>
            <a:off x="79869" y="3170790"/>
            <a:ext cx="5704905" cy="5570287"/>
          </a:xfrm>
          <a:prstGeom prst="rect">
            <a:avLst/>
          </a:prstGeom>
          <a:noFill/>
          <a:ln w="12700">
            <a:noFill/>
            <a:miter lim="400000"/>
          </a:ln>
          <a:extLst>
            <a:ext uri="{C572A759-6A51-4108-AA02-DFA0A04FC94B}">
              <ma14:wrappingTextBoxFlag xmlns:ma14="http://schemas.microsoft.com/office/mac/drawingml/2011/main" val="1"/>
            </a:ext>
          </a:extLst>
        </p:spPr>
        <p:txBody>
          <a:bodyPr spcFirstLastPara="1" wrap="square" lIns="91425" tIns="45700" rIns="91425" bIns="45700" anchor="t" anchorCtr="0">
            <a:normAutofit/>
          </a:bodyPr>
          <a:lstStyle>
            <a:lvl1pPr marL="457200" marR="0" lvl="0" indent="-350520" algn="l" defTabSz="914400" rtl="0" latinLnBrk="0">
              <a:lnSpc>
                <a:spcPct val="100000"/>
              </a:lnSpc>
              <a:spcBef>
                <a:spcPts val="480"/>
              </a:spcBef>
              <a:spcAft>
                <a:spcPts val="0"/>
              </a:spcAft>
              <a:buClr>
                <a:srgbClr val="170981"/>
              </a:buClr>
              <a:buSzPts val="1920"/>
              <a:buFont typeface="Noto Sans Symbols"/>
              <a:buChar char="▪"/>
              <a:tabLst/>
              <a:defRPr sz="2400" b="0" i="0" u="none" strike="noStrike" cap="none" spc="0" baseline="0">
                <a:ln>
                  <a:noFill/>
                </a:ln>
                <a:solidFill>
                  <a:schemeClr val="dk1"/>
                </a:solidFill>
                <a:uFillTx/>
                <a:latin typeface="Calibri"/>
                <a:ea typeface="Calibri"/>
                <a:cs typeface="Calibri"/>
                <a:sym typeface="Calibri"/>
              </a:defRPr>
            </a:lvl1pPr>
            <a:lvl2pPr marL="914400" marR="0" lvl="1" indent="-350519" algn="l" defTabSz="914400" rtl="0" latinLnBrk="0">
              <a:lnSpc>
                <a:spcPct val="100000"/>
              </a:lnSpc>
              <a:spcBef>
                <a:spcPts val="480"/>
              </a:spcBef>
              <a:spcAft>
                <a:spcPts val="0"/>
              </a:spcAft>
              <a:buClr>
                <a:srgbClr val="FF6600"/>
              </a:buClr>
              <a:buSzPts val="1920"/>
              <a:buFont typeface="Noto Sans Symbols"/>
              <a:buChar char="▪"/>
              <a:tabLst/>
              <a:defRPr sz="2400" b="0" i="0" u="none" strike="noStrike" cap="none" spc="0" baseline="0">
                <a:ln>
                  <a:noFill/>
                </a:ln>
                <a:solidFill>
                  <a:schemeClr val="dk1"/>
                </a:solidFill>
                <a:uFillTx/>
                <a:latin typeface="Calibri"/>
                <a:ea typeface="Calibri"/>
                <a:cs typeface="Calibri"/>
                <a:sym typeface="Calibri"/>
              </a:defRPr>
            </a:lvl2pPr>
            <a:lvl3pPr marL="1371600" marR="0" lvl="2" indent="-330200" algn="l" defTabSz="914400" rtl="0" latinLnBrk="0">
              <a:lnSpc>
                <a:spcPct val="100000"/>
              </a:lnSpc>
              <a:spcBef>
                <a:spcPts val="400"/>
              </a:spcBef>
              <a:spcAft>
                <a:spcPts val="0"/>
              </a:spcAft>
              <a:buClr>
                <a:srgbClr val="120761"/>
              </a:buClr>
              <a:buSzPts val="1600"/>
              <a:buFont typeface="Noto Sans Symbols"/>
              <a:buChar char="▪"/>
              <a:tabLst/>
              <a:defRPr sz="2000" b="0" i="0" u="none" strike="noStrike" cap="none" spc="0" baseline="0">
                <a:ln>
                  <a:noFill/>
                </a:ln>
                <a:solidFill>
                  <a:srgbClr val="120761"/>
                </a:solidFill>
                <a:uFillTx/>
                <a:latin typeface="Calibri"/>
                <a:ea typeface="Calibri"/>
                <a:cs typeface="Calibri"/>
                <a:sym typeface="Calibri"/>
              </a:defRPr>
            </a:lvl3pPr>
            <a:lvl4pPr marL="1828800" marR="0" lvl="3" indent="-330200" algn="l" defTabSz="914400" rtl="0" latinLnBrk="0">
              <a:lnSpc>
                <a:spcPct val="100000"/>
              </a:lnSpc>
              <a:spcBef>
                <a:spcPts val="400"/>
              </a:spcBef>
              <a:spcAft>
                <a:spcPts val="0"/>
              </a:spcAft>
              <a:buClr>
                <a:srgbClr val="00CC00"/>
              </a:buClr>
              <a:buSzPts val="1600"/>
              <a:buFont typeface="Noto Sans Symbols"/>
              <a:buChar char="▪"/>
              <a:tabLst/>
              <a:defRPr sz="2000" b="0" i="0" u="none" strike="noStrike" cap="none" spc="0" baseline="0">
                <a:ln>
                  <a:noFill/>
                </a:ln>
                <a:solidFill>
                  <a:schemeClr val="dk1"/>
                </a:solidFill>
                <a:uFillTx/>
                <a:latin typeface="Calibri"/>
                <a:ea typeface="Calibri"/>
                <a:cs typeface="Calibri"/>
                <a:sym typeface="Calibri"/>
              </a:defRPr>
            </a:lvl4pPr>
            <a:lvl5pPr marL="2286000" marR="0" lvl="4" indent="-355600" algn="l" defTabSz="914400" rtl="0" latinLnBrk="0">
              <a:lnSpc>
                <a:spcPct val="100000"/>
              </a:lnSpc>
              <a:spcBef>
                <a:spcPts val="400"/>
              </a:spcBef>
              <a:spcAft>
                <a:spcPts val="0"/>
              </a:spcAft>
              <a:buClr>
                <a:schemeClr val="dk1"/>
              </a:buClr>
              <a:buSzPts val="2000"/>
              <a:buFont typeface="Arial"/>
              <a:buChar char="»"/>
              <a:tabLst/>
              <a:defRPr sz="2000" b="0" i="0" u="none" strike="noStrike" cap="none" spc="0" baseline="0">
                <a:ln>
                  <a:noFill/>
                </a:ln>
                <a:solidFill>
                  <a:schemeClr val="dk1"/>
                </a:solidFill>
                <a:uFillTx/>
                <a:latin typeface="Arial"/>
                <a:ea typeface="Arial"/>
                <a:cs typeface="Arial"/>
                <a:sym typeface="Arial"/>
              </a:defRPr>
            </a:lvl5pPr>
            <a:lvl6pPr marL="2743200" marR="0" lvl="5" indent="-355600" algn="l" defTabSz="914400" rtl="0" latinLnBrk="0">
              <a:lnSpc>
                <a:spcPct val="100000"/>
              </a:lnSpc>
              <a:spcBef>
                <a:spcPts val="400"/>
              </a:spcBef>
              <a:spcAft>
                <a:spcPts val="0"/>
              </a:spcAft>
              <a:buClr>
                <a:schemeClr val="dk1"/>
              </a:buClr>
              <a:buSzPts val="2000"/>
              <a:buFont typeface="Arial"/>
              <a:buChar char="»"/>
              <a:tabLst/>
              <a:defRPr sz="2000" b="0" i="0" u="none" strike="noStrike" cap="none" spc="0" baseline="0">
                <a:ln>
                  <a:noFill/>
                </a:ln>
                <a:solidFill>
                  <a:schemeClr val="dk1"/>
                </a:solidFill>
                <a:uFillTx/>
                <a:latin typeface="Arial"/>
                <a:ea typeface="Arial"/>
                <a:cs typeface="Arial"/>
                <a:sym typeface="Arial"/>
              </a:defRPr>
            </a:lvl6pPr>
            <a:lvl7pPr marL="3200400" marR="0" lvl="6" indent="-355600" algn="l" defTabSz="914400" rtl="0" latinLnBrk="0">
              <a:lnSpc>
                <a:spcPct val="100000"/>
              </a:lnSpc>
              <a:spcBef>
                <a:spcPts val="400"/>
              </a:spcBef>
              <a:spcAft>
                <a:spcPts val="0"/>
              </a:spcAft>
              <a:buClr>
                <a:schemeClr val="dk1"/>
              </a:buClr>
              <a:buSzPts val="2000"/>
              <a:buFont typeface="Arial"/>
              <a:buChar char="»"/>
              <a:tabLst/>
              <a:defRPr sz="2000" b="0" i="0" u="none" strike="noStrike" cap="none" spc="0" baseline="0">
                <a:ln>
                  <a:noFill/>
                </a:ln>
                <a:solidFill>
                  <a:schemeClr val="dk1"/>
                </a:solidFill>
                <a:uFillTx/>
                <a:latin typeface="Arial"/>
                <a:ea typeface="Arial"/>
                <a:cs typeface="Arial"/>
                <a:sym typeface="Arial"/>
              </a:defRPr>
            </a:lvl7pPr>
            <a:lvl8pPr marL="3657600" marR="0" lvl="7" indent="-355600" algn="l" defTabSz="914400" rtl="0" latinLnBrk="0">
              <a:lnSpc>
                <a:spcPct val="100000"/>
              </a:lnSpc>
              <a:spcBef>
                <a:spcPts val="400"/>
              </a:spcBef>
              <a:spcAft>
                <a:spcPts val="0"/>
              </a:spcAft>
              <a:buClr>
                <a:schemeClr val="dk1"/>
              </a:buClr>
              <a:buSzPts val="2000"/>
              <a:buFont typeface="Arial"/>
              <a:buChar char="»"/>
              <a:tabLst/>
              <a:defRPr sz="2000" b="0" i="0" u="none" strike="noStrike" cap="none" spc="0" baseline="0">
                <a:ln>
                  <a:noFill/>
                </a:ln>
                <a:solidFill>
                  <a:schemeClr val="dk1"/>
                </a:solidFill>
                <a:uFillTx/>
                <a:latin typeface="Arial"/>
                <a:ea typeface="Arial"/>
                <a:cs typeface="Arial"/>
                <a:sym typeface="Arial"/>
              </a:defRPr>
            </a:lvl8pPr>
            <a:lvl9pPr marL="4114800" marR="0" lvl="8" indent="-355600" algn="l" defTabSz="914400" rtl="0" latinLnBrk="0">
              <a:lnSpc>
                <a:spcPct val="100000"/>
              </a:lnSpc>
              <a:spcBef>
                <a:spcPts val="400"/>
              </a:spcBef>
              <a:spcAft>
                <a:spcPts val="0"/>
              </a:spcAft>
              <a:buClr>
                <a:schemeClr val="dk1"/>
              </a:buClr>
              <a:buSzPts val="2000"/>
              <a:buFont typeface="Arial"/>
              <a:buChar char="»"/>
              <a:tabLst/>
              <a:defRPr sz="2000" b="0" i="0" u="none" strike="noStrike" cap="none" spc="0" baseline="0">
                <a:ln>
                  <a:noFill/>
                </a:ln>
                <a:solidFill>
                  <a:schemeClr val="dk1"/>
                </a:solidFill>
                <a:uFillTx/>
                <a:latin typeface="Arial"/>
                <a:ea typeface="Arial"/>
                <a:cs typeface="Arial"/>
                <a:sym typeface="Arial"/>
              </a:defRPr>
            </a:lvl9pPr>
          </a:lstStyle>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047" y="933784"/>
            <a:ext cx="5295900" cy="5803900"/>
          </a:xfrm>
          <a:prstGeom prst="rect">
            <a:avLst/>
          </a:prstGeom>
        </p:spPr>
      </p:pic>
      <p:sp>
        <p:nvSpPr>
          <p:cNvPr id="5" name="Rectangle 4"/>
          <p:cNvSpPr/>
          <p:nvPr/>
        </p:nvSpPr>
        <p:spPr>
          <a:xfrm>
            <a:off x="6482947" y="1308508"/>
            <a:ext cx="4866842" cy="4893647"/>
          </a:xfrm>
          <a:prstGeom prst="rect">
            <a:avLst/>
          </a:prstGeom>
        </p:spPr>
        <p:txBody>
          <a:bodyPr wrap="square">
            <a:spAutoFit/>
          </a:bodyPr>
          <a:lstStyle/>
          <a:p>
            <a:pPr marL="285750" indent="-285750">
              <a:buFont typeface="Arial"/>
              <a:buChar char="•"/>
            </a:pPr>
            <a:r>
              <a:rPr lang="en-US" altLang="zh-CN" sz="2400" dirty="0"/>
              <a:t>Use</a:t>
            </a:r>
            <a:r>
              <a:rPr lang="zh-CN" altLang="en-US" sz="2400" dirty="0"/>
              <a:t> </a:t>
            </a:r>
            <a:r>
              <a:rPr lang="en-US" altLang="zh-CN" sz="2400" i="1" dirty="0" err="1">
                <a:solidFill>
                  <a:srgbClr val="0070C0"/>
                </a:solidFill>
              </a:rPr>
              <a:t>BioBERT</a:t>
            </a:r>
            <a:r>
              <a:rPr lang="zh-CN" altLang="en-US" sz="2400" dirty="0"/>
              <a:t> </a:t>
            </a:r>
            <a:r>
              <a:rPr lang="en-US" altLang="zh-CN" sz="2400" dirty="0"/>
              <a:t>as</a:t>
            </a:r>
            <a:r>
              <a:rPr lang="zh-CN" altLang="en-US" sz="2400" dirty="0"/>
              <a:t> </a:t>
            </a:r>
            <a:r>
              <a:rPr lang="en-US" altLang="zh-CN" sz="2400" dirty="0"/>
              <a:t>the</a:t>
            </a:r>
            <a:r>
              <a:rPr lang="zh-CN" altLang="en-US" sz="2400" dirty="0"/>
              <a:t> </a:t>
            </a:r>
            <a:r>
              <a:rPr lang="en-US" altLang="zh-CN" sz="2400" dirty="0"/>
              <a:t>sentence</a:t>
            </a:r>
            <a:r>
              <a:rPr lang="zh-CN" altLang="en-US" sz="2400" dirty="0"/>
              <a:t> </a:t>
            </a:r>
            <a:r>
              <a:rPr lang="en-US" altLang="zh-CN" sz="2400" dirty="0"/>
              <a:t>encoder,</a:t>
            </a:r>
            <a:r>
              <a:rPr lang="zh-CN" altLang="en-US" sz="2400" dirty="0"/>
              <a:t> </a:t>
            </a:r>
            <a:r>
              <a:rPr lang="en-US" altLang="zh-CN" sz="2400" dirty="0"/>
              <a:t>and</a:t>
            </a:r>
            <a:r>
              <a:rPr lang="zh-CN" altLang="en-US" sz="2400" dirty="0"/>
              <a:t> </a:t>
            </a:r>
            <a:r>
              <a:rPr lang="en-US" altLang="zh-CN" sz="2400" dirty="0"/>
              <a:t>adopt</a:t>
            </a:r>
            <a:r>
              <a:rPr lang="zh-CN" altLang="en-US" sz="2400" dirty="0"/>
              <a:t> </a:t>
            </a:r>
            <a:r>
              <a:rPr lang="en-US" altLang="zh-CN" sz="2400" i="1" dirty="0">
                <a:solidFill>
                  <a:srgbClr val="0070C0"/>
                </a:solidFill>
              </a:rPr>
              <a:t>span</a:t>
            </a:r>
            <a:r>
              <a:rPr lang="zh-CN" altLang="en-US" sz="2400" i="1" dirty="0">
                <a:solidFill>
                  <a:srgbClr val="0070C0"/>
                </a:solidFill>
              </a:rPr>
              <a:t> </a:t>
            </a:r>
            <a:r>
              <a:rPr lang="en-US" altLang="zh-CN" sz="2400" i="1" dirty="0">
                <a:solidFill>
                  <a:srgbClr val="0070C0"/>
                </a:solidFill>
              </a:rPr>
              <a:t>enumeration</a:t>
            </a:r>
            <a:r>
              <a:rPr lang="zh-CN" altLang="en-US" sz="2400" i="1" dirty="0">
                <a:solidFill>
                  <a:srgbClr val="0070C0"/>
                </a:solidFill>
              </a:rPr>
              <a:t> </a:t>
            </a:r>
            <a:r>
              <a:rPr lang="en-US" altLang="zh-CN" sz="2400" i="1" dirty="0">
                <a:solidFill>
                  <a:srgbClr val="0070C0"/>
                </a:solidFill>
              </a:rPr>
              <a:t>and</a:t>
            </a:r>
            <a:r>
              <a:rPr lang="zh-CN" altLang="en-US" sz="2400" i="1" dirty="0">
                <a:solidFill>
                  <a:srgbClr val="0070C0"/>
                </a:solidFill>
              </a:rPr>
              <a:t> </a:t>
            </a:r>
            <a:r>
              <a:rPr lang="en-US" altLang="zh-CN" sz="2400" i="1" dirty="0">
                <a:solidFill>
                  <a:srgbClr val="0070C0"/>
                </a:solidFill>
              </a:rPr>
              <a:t>classification</a:t>
            </a:r>
            <a:r>
              <a:rPr lang="zh-CN" altLang="en-US" sz="2400" i="1" dirty="0">
                <a:solidFill>
                  <a:srgbClr val="0070C0"/>
                </a:solidFill>
              </a:rPr>
              <a:t> </a:t>
            </a:r>
            <a:r>
              <a:rPr lang="en-US" altLang="zh-CN" sz="2400" dirty="0"/>
              <a:t>for</a:t>
            </a:r>
            <a:r>
              <a:rPr lang="zh-CN" altLang="en-US" sz="2400" dirty="0"/>
              <a:t> </a:t>
            </a:r>
            <a:r>
              <a:rPr lang="en-US" altLang="zh-CN" sz="2400" dirty="0"/>
              <a:t>identifying</a:t>
            </a:r>
            <a:r>
              <a:rPr lang="zh-CN" altLang="en-US" sz="2400" dirty="0"/>
              <a:t> </a:t>
            </a:r>
            <a:r>
              <a:rPr lang="en-US" altLang="zh-CN" sz="2400" dirty="0"/>
              <a:t>event</a:t>
            </a:r>
            <a:r>
              <a:rPr lang="zh-CN" altLang="en-US" sz="2400" dirty="0"/>
              <a:t> </a:t>
            </a:r>
            <a:r>
              <a:rPr lang="en-US" altLang="zh-CN" sz="2400" dirty="0"/>
              <a:t>triggers</a:t>
            </a:r>
            <a:r>
              <a:rPr lang="zh-CN" altLang="en-US" sz="2400" dirty="0"/>
              <a:t> </a:t>
            </a:r>
            <a:r>
              <a:rPr lang="en-US" altLang="zh-CN" sz="2400" dirty="0"/>
              <a:t>and</a:t>
            </a:r>
            <a:r>
              <a:rPr lang="zh-CN" altLang="en-US" sz="2400" dirty="0"/>
              <a:t> </a:t>
            </a:r>
            <a:r>
              <a:rPr lang="en-US" altLang="zh-CN" sz="2400" dirty="0" smtClean="0"/>
              <a:t>entities</a:t>
            </a:r>
            <a:endParaRPr lang="en-US" altLang="zh-CN" sz="2400" dirty="0"/>
          </a:p>
          <a:p>
            <a:pPr marL="285750" indent="-285750">
              <a:buFont typeface="Arial"/>
              <a:buChar char="•"/>
            </a:pPr>
            <a:endParaRPr lang="en-US" sz="2400" dirty="0" smtClean="0"/>
          </a:p>
          <a:p>
            <a:pPr marL="285750" indent="-285750">
              <a:buFont typeface="Arial"/>
              <a:buChar char="•"/>
            </a:pPr>
            <a:r>
              <a:rPr lang="en-US" sz="2400" dirty="0" smtClean="0"/>
              <a:t>Message </a:t>
            </a:r>
            <a:r>
              <a:rPr lang="en-US" sz="2400" dirty="0"/>
              <a:t>passing </a:t>
            </a:r>
            <a:r>
              <a:rPr lang="en-US" altLang="zh-CN" sz="2400" dirty="0"/>
              <a:t>using</a:t>
            </a:r>
            <a:r>
              <a:rPr lang="zh-CN" altLang="en-US" sz="2400" dirty="0"/>
              <a:t> </a:t>
            </a:r>
            <a:r>
              <a:rPr lang="en-US" altLang="zh-CN" sz="2400" dirty="0"/>
              <a:t>an</a:t>
            </a:r>
            <a:r>
              <a:rPr lang="zh-CN" altLang="en-US" sz="2400" dirty="0"/>
              <a:t> </a:t>
            </a:r>
            <a:r>
              <a:rPr lang="en-US" altLang="zh-CN" sz="2400" dirty="0"/>
              <a:t>edge-conditioned</a:t>
            </a:r>
            <a:r>
              <a:rPr lang="zh-CN" altLang="en-US" sz="2400" dirty="0"/>
              <a:t> </a:t>
            </a:r>
            <a:r>
              <a:rPr lang="en-US" altLang="zh-CN" sz="2400" dirty="0"/>
              <a:t>graph</a:t>
            </a:r>
            <a:r>
              <a:rPr lang="zh-CN" altLang="en-US" sz="2400" dirty="0"/>
              <a:t> </a:t>
            </a:r>
            <a:r>
              <a:rPr lang="en-US" altLang="zh-CN" sz="2400" dirty="0"/>
              <a:t>attention</a:t>
            </a:r>
            <a:r>
              <a:rPr lang="zh-CN" altLang="en-US" sz="2400" dirty="0"/>
              <a:t> </a:t>
            </a:r>
            <a:r>
              <a:rPr lang="en-US" altLang="zh-CN" sz="2400" dirty="0" smtClean="0"/>
              <a:t>network</a:t>
            </a:r>
            <a:endParaRPr lang="en-US" sz="2400" dirty="0"/>
          </a:p>
          <a:p>
            <a:pPr marL="285750" indent="-285750">
              <a:buFont typeface="Arial"/>
              <a:buChar char="•"/>
            </a:pPr>
            <a:endParaRPr lang="en-US" altLang="zh-CN" sz="2400" dirty="0"/>
          </a:p>
          <a:p>
            <a:pPr marL="285750" indent="-285750">
              <a:buFont typeface="Arial"/>
              <a:buChar char="•"/>
            </a:pPr>
            <a:r>
              <a:rPr lang="en-US" altLang="zh-CN" sz="2400" dirty="0"/>
              <a:t>Jointly</a:t>
            </a:r>
            <a:r>
              <a:rPr lang="zh-CN" altLang="en-US" sz="2400" dirty="0"/>
              <a:t> </a:t>
            </a:r>
            <a:r>
              <a:rPr lang="en-US" altLang="zh-CN" sz="2400" dirty="0"/>
              <a:t>training</a:t>
            </a:r>
            <a:r>
              <a:rPr lang="zh-CN" altLang="en-US" sz="2400" dirty="0"/>
              <a:t> </a:t>
            </a:r>
            <a:r>
              <a:rPr lang="en-US" altLang="zh-CN" sz="2400" dirty="0"/>
              <a:t>and</a:t>
            </a:r>
            <a:r>
              <a:rPr lang="zh-CN" altLang="en-US" sz="2400" dirty="0"/>
              <a:t> </a:t>
            </a:r>
            <a:r>
              <a:rPr lang="en-US" altLang="zh-CN" sz="2400" dirty="0"/>
              <a:t>inference</a:t>
            </a:r>
            <a:r>
              <a:rPr lang="zh-CN" altLang="en-US" sz="2400" dirty="0"/>
              <a:t> </a:t>
            </a:r>
            <a:r>
              <a:rPr lang="en-US" altLang="zh-CN" sz="2400" dirty="0"/>
              <a:t>(trigger</a:t>
            </a:r>
            <a:r>
              <a:rPr lang="zh-CN" altLang="en-US" sz="2400" dirty="0"/>
              <a:t> </a:t>
            </a:r>
            <a:r>
              <a:rPr lang="en-US" altLang="zh-CN" sz="2400" dirty="0"/>
              <a:t>and</a:t>
            </a:r>
            <a:r>
              <a:rPr lang="zh-CN" altLang="en-US" sz="2400" dirty="0"/>
              <a:t> </a:t>
            </a:r>
            <a:r>
              <a:rPr lang="en-US" altLang="zh-CN" sz="2400" dirty="0"/>
              <a:t>arguments)</a:t>
            </a:r>
            <a:r>
              <a:rPr lang="zh-CN" altLang="en-US" sz="2400" dirty="0"/>
              <a:t> </a:t>
            </a:r>
            <a:r>
              <a:rPr lang="en-US" altLang="zh-CN" sz="2400" dirty="0"/>
              <a:t>for</a:t>
            </a:r>
            <a:r>
              <a:rPr lang="zh-CN" altLang="en-US" sz="2400" dirty="0"/>
              <a:t> </a:t>
            </a:r>
            <a:r>
              <a:rPr lang="en-US" altLang="zh-CN" sz="2400" dirty="0"/>
              <a:t>biomedical</a:t>
            </a:r>
            <a:r>
              <a:rPr lang="zh-CN" altLang="en-US" sz="2400" dirty="0"/>
              <a:t> </a:t>
            </a:r>
            <a:r>
              <a:rPr lang="en-US" altLang="zh-CN" sz="2400" dirty="0"/>
              <a:t>event</a:t>
            </a:r>
            <a:r>
              <a:rPr lang="zh-CN" altLang="en-US" sz="2400" dirty="0"/>
              <a:t> </a:t>
            </a:r>
            <a:r>
              <a:rPr lang="en-US" altLang="zh-CN" sz="2400" dirty="0" smtClean="0"/>
              <a:t>extraction</a:t>
            </a:r>
            <a:endParaRPr lang="en-US" altLang="zh-CN" sz="2400" dirty="0"/>
          </a:p>
        </p:txBody>
      </p:sp>
    </p:spTree>
    <p:extLst>
      <p:ext uri="{BB962C8B-B14F-4D97-AF65-F5344CB8AC3E}">
        <p14:creationId xmlns:p14="http://schemas.microsoft.com/office/powerpoint/2010/main" val="1302585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852" y="1580676"/>
            <a:ext cx="10528300" cy="4597400"/>
          </a:xfrm>
          <a:prstGeom prst="rect">
            <a:avLst/>
          </a:prstGeom>
        </p:spPr>
      </p:pic>
      <p:sp>
        <p:nvSpPr>
          <p:cNvPr id="5" name="Title 1">
            <a:extLst>
              <a:ext uri="{FF2B5EF4-FFF2-40B4-BE49-F238E27FC236}">
                <a16:creationId xmlns="" xmlns:a16="http://schemas.microsoft.com/office/drawing/2014/main" id="{8C81DF28-3339-D84B-B656-CFF42F4485A3}"/>
              </a:ext>
            </a:extLst>
          </p:cNvPr>
          <p:cNvSpPr>
            <a:spLocks noGrp="1"/>
          </p:cNvSpPr>
          <p:nvPr>
            <p:ph type="title"/>
          </p:nvPr>
        </p:nvSpPr>
        <p:spPr>
          <a:xfrm>
            <a:off x="2336046" y="309276"/>
            <a:ext cx="9198664" cy="629478"/>
          </a:xfrm>
        </p:spPr>
        <p:txBody>
          <a:bodyPr>
            <a:noAutofit/>
          </a:bodyPr>
          <a:lstStyle/>
          <a:p>
            <a:r>
              <a:rPr lang="en-US" sz="2800" b="1" dirty="0"/>
              <a:t>K</a:t>
            </a:r>
            <a:r>
              <a:rPr lang="en-US" altLang="zh-CN" sz="2800" b="1" dirty="0"/>
              <a:t>nowledge-enriched</a:t>
            </a:r>
            <a:r>
              <a:rPr lang="en-US" sz="2800" b="1" dirty="0"/>
              <a:t> A</a:t>
            </a:r>
            <a:r>
              <a:rPr lang="en-US" altLang="zh-CN" sz="2800" b="1" dirty="0"/>
              <a:t>bstract</a:t>
            </a:r>
            <a:r>
              <a:rPr lang="en-US" sz="2800" b="1" dirty="0"/>
              <a:t> M</a:t>
            </a:r>
            <a:r>
              <a:rPr lang="en-US" altLang="zh-CN" sz="2800" b="1" dirty="0"/>
              <a:t>eaning</a:t>
            </a:r>
            <a:r>
              <a:rPr lang="en-US" sz="2800" b="1" dirty="0"/>
              <a:t> </a:t>
            </a:r>
            <a:r>
              <a:rPr lang="en-US" altLang="zh-CN" sz="2800" b="1" dirty="0"/>
              <a:t>Representation</a:t>
            </a:r>
            <a:endParaRPr lang="en-US" sz="2800" b="1" dirty="0"/>
          </a:p>
        </p:txBody>
      </p:sp>
    </p:spTree>
    <p:extLst>
      <p:ext uri="{BB962C8B-B14F-4D97-AF65-F5344CB8AC3E}">
        <p14:creationId xmlns:p14="http://schemas.microsoft.com/office/powerpoint/2010/main" val="31309087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xmlns="" id="{12193DC5-2A0C-4DFA-8A56-529F67A35CAC}"/>
              </a:ext>
            </a:extLst>
          </p:cNvPr>
          <p:cNvSpPr>
            <a:spLocks noGrp="1"/>
          </p:cNvSpPr>
          <p:nvPr>
            <p:ph type="title"/>
          </p:nvPr>
        </p:nvSpPr>
        <p:spPr>
          <a:xfrm>
            <a:off x="1353410" y="0"/>
            <a:ext cx="8832495" cy="1206501"/>
          </a:xfrm>
        </p:spPr>
        <p:txBody>
          <a:bodyPr/>
          <a:lstStyle/>
          <a:p>
            <a:r>
              <a:rPr lang="en-US" sz="2800" b="1" dirty="0" smtClean="0">
                <a:latin typeface="Arial"/>
                <a:cs typeface="Arial"/>
              </a:rPr>
              <a:t>ENTITY AND RELATION EXTRACTION </a:t>
            </a:r>
            <a:r>
              <a:rPr lang="en-US" sz="2800" b="1" dirty="0">
                <a:latin typeface="Arial"/>
                <a:cs typeface="Arial"/>
              </a:rPr>
              <a:t>Results</a:t>
            </a:r>
          </a:p>
        </p:txBody>
      </p:sp>
      <p:sp>
        <p:nvSpPr>
          <p:cNvPr id="10" name="Content Placeholder 2">
            <a:extLst>
              <a:ext uri="{FF2B5EF4-FFF2-40B4-BE49-F238E27FC236}">
                <a16:creationId xmlns:a16="http://schemas.microsoft.com/office/drawing/2014/main" xmlns="" id="{7BAE618D-8F35-47D6-9A4E-86473BE95ACC}"/>
              </a:ext>
            </a:extLst>
          </p:cNvPr>
          <p:cNvSpPr txBox="1">
            <a:spLocks/>
          </p:cNvSpPr>
          <p:nvPr/>
        </p:nvSpPr>
        <p:spPr>
          <a:xfrm>
            <a:off x="197122" y="1409696"/>
            <a:ext cx="9177788" cy="8229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pPr>
            <a:r>
              <a:rPr lang="en-US" sz="1800" dirty="0"/>
              <a:t>BioRelEx dataset – detecting binding interactions between proteins and/or biomolecules</a:t>
            </a:r>
          </a:p>
          <a:p>
            <a:pPr marL="342900" indent="-342900">
              <a:lnSpc>
                <a:spcPct val="100000"/>
              </a:lnSpc>
            </a:pPr>
            <a:r>
              <a:rPr lang="en-US" sz="1800" dirty="0"/>
              <a:t>ADE dataset – extracting drug-related adverse effects</a:t>
            </a:r>
          </a:p>
          <a:p>
            <a:pPr>
              <a:lnSpc>
                <a:spcPct val="100000"/>
              </a:lnSpc>
            </a:pPr>
            <a:endParaRPr lang="en-US" sz="1800" dirty="0"/>
          </a:p>
        </p:txBody>
      </p:sp>
      <p:graphicFrame>
        <p:nvGraphicFramePr>
          <p:cNvPr id="12" name="Table 11">
            <a:extLst>
              <a:ext uri="{FF2B5EF4-FFF2-40B4-BE49-F238E27FC236}">
                <a16:creationId xmlns:a16="http://schemas.microsoft.com/office/drawing/2014/main" xmlns="" id="{99E58E63-6F5E-4A36-9E9E-F57F8933D5DE}"/>
              </a:ext>
            </a:extLst>
          </p:cNvPr>
          <p:cNvGraphicFramePr>
            <a:graphicFrameLocks noGrp="1"/>
          </p:cNvGraphicFramePr>
          <p:nvPr>
            <p:extLst>
              <p:ext uri="{D42A27DB-BD31-4B8C-83A1-F6EECF244321}">
                <p14:modId xmlns:p14="http://schemas.microsoft.com/office/powerpoint/2010/main" val="4112952056"/>
              </p:ext>
            </p:extLst>
          </p:nvPr>
        </p:nvGraphicFramePr>
        <p:xfrm>
          <a:off x="140614" y="2875832"/>
          <a:ext cx="5224569" cy="2249250"/>
        </p:xfrm>
        <a:graphic>
          <a:graphicData uri="http://schemas.openxmlformats.org/drawingml/2006/table">
            <a:tbl>
              <a:tblPr/>
              <a:tblGrid>
                <a:gridCol w="2539833">
                  <a:extLst>
                    <a:ext uri="{9D8B030D-6E8A-4147-A177-3AD203B41FA5}">
                      <a16:colId xmlns:a16="http://schemas.microsoft.com/office/drawing/2014/main" xmlns="" val="877226312"/>
                    </a:ext>
                  </a:extLst>
                </a:gridCol>
                <a:gridCol w="1443318">
                  <a:extLst>
                    <a:ext uri="{9D8B030D-6E8A-4147-A177-3AD203B41FA5}">
                      <a16:colId xmlns:a16="http://schemas.microsoft.com/office/drawing/2014/main" xmlns="" val="3815942691"/>
                    </a:ext>
                  </a:extLst>
                </a:gridCol>
                <a:gridCol w="1241418">
                  <a:extLst>
                    <a:ext uri="{9D8B030D-6E8A-4147-A177-3AD203B41FA5}">
                      <a16:colId xmlns:a16="http://schemas.microsoft.com/office/drawing/2014/main" xmlns="" val="1340418389"/>
                    </a:ext>
                  </a:extLst>
                </a:gridCol>
              </a:tblGrid>
              <a:tr h="464298">
                <a:tc>
                  <a:txBody>
                    <a:bodyPr/>
                    <a:lstStyle/>
                    <a:p>
                      <a:pPr fontAlgn="ctr"/>
                      <a:r>
                        <a:rPr lang="en-US" sz="1600" dirty="0">
                          <a:effectLst/>
                          <a:latin typeface="Roboto"/>
                        </a:rPr>
                        <a:t> </a:t>
                      </a:r>
                    </a:p>
                  </a:txBody>
                  <a:tcPr marL="95250" marR="9525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EBEB"/>
                    </a:solidFill>
                  </a:tcPr>
                </a:tc>
                <a:tc>
                  <a:txBody>
                    <a:bodyPr/>
                    <a:lstStyle/>
                    <a:p>
                      <a:pPr algn="ctr" rtl="0" fontAlgn="ctr">
                        <a:lnSpc>
                          <a:spcPct val="150000"/>
                        </a:lnSpc>
                        <a:spcBef>
                          <a:spcPts val="0"/>
                        </a:spcBef>
                        <a:spcAft>
                          <a:spcPts val="0"/>
                        </a:spcAft>
                      </a:pPr>
                      <a:r>
                        <a:rPr lang="en-US" sz="1600" b="0" i="0" u="none" strike="noStrike" dirty="0">
                          <a:solidFill>
                            <a:srgbClr val="262626"/>
                          </a:solidFill>
                          <a:effectLst/>
                          <a:latin typeface="Roboto"/>
                        </a:rPr>
                        <a:t>Entity</a:t>
                      </a:r>
                    </a:p>
                    <a:p>
                      <a:pPr algn="ctr" rtl="0" fontAlgn="ctr">
                        <a:lnSpc>
                          <a:spcPct val="150000"/>
                        </a:lnSpc>
                        <a:spcBef>
                          <a:spcPts val="0"/>
                        </a:spcBef>
                        <a:spcAft>
                          <a:spcPts val="0"/>
                        </a:spcAft>
                      </a:pPr>
                      <a:r>
                        <a:rPr lang="en-US" sz="1600" b="0" i="0" u="none" strike="noStrike" dirty="0">
                          <a:solidFill>
                            <a:srgbClr val="262626"/>
                          </a:solidFill>
                          <a:effectLst/>
                          <a:latin typeface="Roboto"/>
                        </a:rPr>
                        <a:t>(Micro-F1)</a:t>
                      </a:r>
                      <a:endParaRPr lang="en-US" sz="1600" dirty="0">
                        <a:effectLst/>
                        <a:latin typeface="Roboto"/>
                      </a:endParaRPr>
                    </a:p>
                  </a:txBody>
                  <a:tcPr marL="95250" marR="9525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AFA"/>
                    </a:solidFill>
                  </a:tcPr>
                </a:tc>
                <a:tc>
                  <a:txBody>
                    <a:bodyPr/>
                    <a:lstStyle/>
                    <a:p>
                      <a:pPr algn="ctr" rtl="0" fontAlgn="ctr">
                        <a:lnSpc>
                          <a:spcPct val="150000"/>
                        </a:lnSpc>
                        <a:spcBef>
                          <a:spcPts val="0"/>
                        </a:spcBef>
                        <a:spcAft>
                          <a:spcPts val="0"/>
                        </a:spcAft>
                      </a:pPr>
                      <a:r>
                        <a:rPr lang="en-US" sz="1600" b="0" i="0" u="none" strike="noStrike" dirty="0">
                          <a:solidFill>
                            <a:srgbClr val="262626"/>
                          </a:solidFill>
                          <a:effectLst/>
                          <a:latin typeface="Roboto"/>
                        </a:rPr>
                        <a:t>Relation (Micro-F1)</a:t>
                      </a:r>
                      <a:endParaRPr lang="en-US" sz="1600" dirty="0">
                        <a:effectLst/>
                        <a:latin typeface="Roboto"/>
                      </a:endParaRPr>
                    </a:p>
                  </a:txBody>
                  <a:tcPr marL="95250" marR="9525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AFA"/>
                    </a:solidFill>
                  </a:tcPr>
                </a:tc>
                <a:extLst>
                  <a:ext uri="{0D108BD9-81ED-4DB2-BD59-A6C34878D82A}">
                    <a16:rowId xmlns:a16="http://schemas.microsoft.com/office/drawing/2014/main" xmlns="" val="4201290338"/>
                  </a:ext>
                </a:extLst>
              </a:tr>
              <a:tr h="487424">
                <a:tc>
                  <a:txBody>
                    <a:bodyPr/>
                    <a:lstStyle/>
                    <a:p>
                      <a:pPr algn="l" rtl="0" fontAlgn="ctr">
                        <a:spcBef>
                          <a:spcPts val="0"/>
                        </a:spcBef>
                        <a:spcAft>
                          <a:spcPts val="0"/>
                        </a:spcAft>
                      </a:pPr>
                      <a:r>
                        <a:rPr lang="en-US" sz="1600" b="0" i="0" u="none" strike="noStrike" dirty="0">
                          <a:solidFill>
                            <a:srgbClr val="262626"/>
                          </a:solidFill>
                          <a:effectLst/>
                          <a:latin typeface="Roboto"/>
                        </a:rPr>
                        <a:t>SciIE (</a:t>
                      </a:r>
                      <a:r>
                        <a:rPr lang="en-US" sz="1600" b="0" i="0" u="none" strike="noStrike" dirty="0">
                          <a:solidFill>
                            <a:srgbClr val="262626"/>
                          </a:solidFill>
                          <a:effectLst/>
                          <a:latin typeface="Roboto"/>
                          <a:hlinkClick r:id="rId2"/>
                        </a:rPr>
                        <a:t>Luan et al. 2018</a:t>
                      </a:r>
                      <a:r>
                        <a:rPr lang="en-US" sz="1600" b="0" i="0" u="none" strike="noStrike" dirty="0">
                          <a:solidFill>
                            <a:srgbClr val="262626"/>
                          </a:solidFill>
                          <a:effectLst/>
                          <a:latin typeface="Roboto"/>
                        </a:rPr>
                        <a:t>)</a:t>
                      </a:r>
                      <a:endParaRPr lang="en-US" sz="1600" dirty="0">
                        <a:effectLst/>
                        <a:latin typeface="Roboto"/>
                      </a:endParaRPr>
                    </a:p>
                  </a:txBody>
                  <a:tcPr marL="95250" marR="9525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EBEB"/>
                    </a:solidFill>
                  </a:tcPr>
                </a:tc>
                <a:tc>
                  <a:txBody>
                    <a:bodyPr/>
                    <a:lstStyle/>
                    <a:p>
                      <a:pPr algn="ctr" rtl="0" fontAlgn="ctr">
                        <a:spcBef>
                          <a:spcPts val="0"/>
                        </a:spcBef>
                        <a:spcAft>
                          <a:spcPts val="0"/>
                        </a:spcAft>
                      </a:pPr>
                      <a:r>
                        <a:rPr lang="en-US" sz="1600" dirty="0">
                          <a:effectLst/>
                          <a:latin typeface="Roboto"/>
                        </a:rPr>
                        <a:t>73.56</a:t>
                      </a:r>
                    </a:p>
                  </a:txBody>
                  <a:tcPr marL="95250" marR="9525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AFA"/>
                    </a:solidFill>
                  </a:tcPr>
                </a:tc>
                <a:tc>
                  <a:txBody>
                    <a:bodyPr/>
                    <a:lstStyle/>
                    <a:p>
                      <a:pPr algn="ctr" rtl="0" fontAlgn="ctr">
                        <a:spcBef>
                          <a:spcPts val="0"/>
                        </a:spcBef>
                        <a:spcAft>
                          <a:spcPts val="0"/>
                        </a:spcAft>
                      </a:pPr>
                      <a:r>
                        <a:rPr lang="en-US" sz="1600" dirty="0">
                          <a:effectLst/>
                          <a:latin typeface="Roboto"/>
                        </a:rPr>
                        <a:t>50.15</a:t>
                      </a:r>
                    </a:p>
                  </a:txBody>
                  <a:tcPr marL="95250" marR="9525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AFA"/>
                    </a:solidFill>
                  </a:tcPr>
                </a:tc>
                <a:extLst>
                  <a:ext uri="{0D108BD9-81ED-4DB2-BD59-A6C34878D82A}">
                    <a16:rowId xmlns:a16="http://schemas.microsoft.com/office/drawing/2014/main" xmlns="" val="3066028867"/>
                  </a:ext>
                </a:extLst>
              </a:tr>
              <a:tr h="501944">
                <a:tc>
                  <a:txBody>
                    <a:bodyPr/>
                    <a:lstStyle/>
                    <a:p>
                      <a:pPr algn="l" rtl="0" fontAlgn="ctr">
                        <a:spcBef>
                          <a:spcPts val="0"/>
                        </a:spcBef>
                        <a:spcAft>
                          <a:spcPts val="0"/>
                        </a:spcAft>
                      </a:pPr>
                      <a:r>
                        <a:rPr lang="en-US" sz="1600" b="0" i="0" u="none" strike="noStrike" dirty="0">
                          <a:solidFill>
                            <a:srgbClr val="262626"/>
                          </a:solidFill>
                          <a:effectLst/>
                          <a:latin typeface="Roboto"/>
                        </a:rPr>
                        <a:t>Second Best Model</a:t>
                      </a:r>
                      <a:endParaRPr lang="en-US" sz="1600" dirty="0">
                        <a:effectLst/>
                        <a:latin typeface="Roboto"/>
                      </a:endParaRPr>
                    </a:p>
                  </a:txBody>
                  <a:tcPr marL="95250" marR="9525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EBEB"/>
                    </a:solidFill>
                  </a:tcPr>
                </a:tc>
                <a:tc>
                  <a:txBody>
                    <a:bodyPr/>
                    <a:lstStyle/>
                    <a:p>
                      <a:pPr algn="ctr" rtl="0" fontAlgn="ctr">
                        <a:spcBef>
                          <a:spcPts val="0"/>
                        </a:spcBef>
                        <a:spcAft>
                          <a:spcPts val="0"/>
                        </a:spcAft>
                      </a:pPr>
                      <a:r>
                        <a:rPr lang="en-US" sz="1600" dirty="0">
                          <a:effectLst/>
                          <a:latin typeface="Roboto"/>
                        </a:rPr>
                        <a:t>82.76</a:t>
                      </a:r>
                    </a:p>
                  </a:txBody>
                  <a:tcPr marL="95250" marR="9525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AFA"/>
                    </a:solidFill>
                  </a:tcPr>
                </a:tc>
                <a:tc>
                  <a:txBody>
                    <a:bodyPr/>
                    <a:lstStyle/>
                    <a:p>
                      <a:pPr algn="ctr" rtl="0" fontAlgn="ctr">
                        <a:spcBef>
                          <a:spcPts val="0"/>
                        </a:spcBef>
                        <a:spcAft>
                          <a:spcPts val="0"/>
                        </a:spcAft>
                      </a:pPr>
                      <a:r>
                        <a:rPr lang="en-US" sz="1600" dirty="0">
                          <a:effectLst/>
                          <a:latin typeface="Roboto"/>
                        </a:rPr>
                        <a:t>62.18</a:t>
                      </a:r>
                    </a:p>
                  </a:txBody>
                  <a:tcPr marL="95250" marR="9525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AFA"/>
                    </a:solidFill>
                  </a:tcPr>
                </a:tc>
                <a:extLst>
                  <a:ext uri="{0D108BD9-81ED-4DB2-BD59-A6C34878D82A}">
                    <a16:rowId xmlns:a16="http://schemas.microsoft.com/office/drawing/2014/main" xmlns="" val="2915576435"/>
                  </a:ext>
                </a:extLst>
              </a:tr>
              <a:tr h="471212">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FF0000"/>
                          </a:solidFill>
                          <a:effectLst/>
                          <a:latin typeface="Roboto"/>
                        </a:rPr>
                        <a:t>KECI (Ours)</a:t>
                      </a:r>
                      <a:endParaRPr lang="en-US" sz="1600" dirty="0">
                        <a:solidFill>
                          <a:srgbClr val="FF0000"/>
                        </a:solidFill>
                        <a:effectLst/>
                        <a:latin typeface="Roboto"/>
                      </a:endParaRPr>
                    </a:p>
                  </a:txBody>
                  <a:tcPr marL="95250" marR="9525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EBEB"/>
                    </a:solidFill>
                  </a:tcPr>
                </a:tc>
                <a:tc>
                  <a:txBody>
                    <a:bodyPr/>
                    <a:lstStyle/>
                    <a:p>
                      <a:pPr algn="ctr" rtl="0" fontAlgn="ctr">
                        <a:spcBef>
                          <a:spcPts val="0"/>
                        </a:spcBef>
                        <a:spcAft>
                          <a:spcPts val="0"/>
                        </a:spcAft>
                      </a:pPr>
                      <a:r>
                        <a:rPr lang="en-US" sz="1600" b="1" dirty="0">
                          <a:effectLst/>
                          <a:latin typeface="Roboto"/>
                        </a:rPr>
                        <a:t>87.35</a:t>
                      </a:r>
                    </a:p>
                  </a:txBody>
                  <a:tcPr marL="95250" marR="9525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AFA"/>
                    </a:solidFill>
                  </a:tcPr>
                </a:tc>
                <a:tc>
                  <a:txBody>
                    <a:bodyPr/>
                    <a:lstStyle/>
                    <a:p>
                      <a:pPr algn="ctr" rtl="0" fontAlgn="ctr">
                        <a:spcBef>
                          <a:spcPts val="0"/>
                        </a:spcBef>
                        <a:spcAft>
                          <a:spcPts val="0"/>
                        </a:spcAft>
                      </a:pPr>
                      <a:r>
                        <a:rPr lang="en-US" sz="1600" b="1" dirty="0">
                          <a:effectLst/>
                          <a:latin typeface="Roboto"/>
                        </a:rPr>
                        <a:t>67.09</a:t>
                      </a:r>
                    </a:p>
                  </a:txBody>
                  <a:tcPr marL="95250" marR="9525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AFA"/>
                    </a:solidFill>
                  </a:tcPr>
                </a:tc>
                <a:extLst>
                  <a:ext uri="{0D108BD9-81ED-4DB2-BD59-A6C34878D82A}">
                    <a16:rowId xmlns:a16="http://schemas.microsoft.com/office/drawing/2014/main" xmlns="" val="2028746587"/>
                  </a:ext>
                </a:extLst>
              </a:tr>
            </a:tbl>
          </a:graphicData>
        </a:graphic>
      </p:graphicFrame>
      <p:sp>
        <p:nvSpPr>
          <p:cNvPr id="14" name="TextBox 13">
            <a:extLst>
              <a:ext uri="{FF2B5EF4-FFF2-40B4-BE49-F238E27FC236}">
                <a16:creationId xmlns:a16="http://schemas.microsoft.com/office/drawing/2014/main" xmlns="" id="{DB091490-B743-40D1-AAD8-D2D830D0E5AB}"/>
              </a:ext>
            </a:extLst>
          </p:cNvPr>
          <p:cNvSpPr txBox="1"/>
          <p:nvPr/>
        </p:nvSpPr>
        <p:spPr>
          <a:xfrm>
            <a:off x="452205" y="5248966"/>
            <a:ext cx="4601388" cy="369332"/>
          </a:xfrm>
          <a:prstGeom prst="rect">
            <a:avLst/>
          </a:prstGeom>
          <a:noFill/>
        </p:spPr>
        <p:txBody>
          <a:bodyPr wrap="none" rtlCol="0">
            <a:spAutoFit/>
          </a:bodyPr>
          <a:lstStyle/>
          <a:p>
            <a:r>
              <a:rPr lang="en-US" dirty="0"/>
              <a:t>Overall results (%) on the BioRelEx </a:t>
            </a:r>
            <a:r>
              <a:rPr lang="en-US" dirty="0">
                <a:hlinkClick r:id="rId3"/>
              </a:rPr>
              <a:t>leaderboard</a:t>
            </a:r>
            <a:endParaRPr lang="en-US" dirty="0"/>
          </a:p>
        </p:txBody>
      </p:sp>
      <p:graphicFrame>
        <p:nvGraphicFramePr>
          <p:cNvPr id="15" name="Table 14">
            <a:extLst>
              <a:ext uri="{FF2B5EF4-FFF2-40B4-BE49-F238E27FC236}">
                <a16:creationId xmlns:a16="http://schemas.microsoft.com/office/drawing/2014/main" xmlns="" id="{A1FCDF91-CD3F-4E90-8B2A-56B942AAE0DE}"/>
              </a:ext>
            </a:extLst>
          </p:cNvPr>
          <p:cNvGraphicFramePr>
            <a:graphicFrameLocks noGrp="1"/>
          </p:cNvGraphicFramePr>
          <p:nvPr>
            <p:extLst>
              <p:ext uri="{D42A27DB-BD31-4B8C-83A1-F6EECF244321}">
                <p14:modId xmlns:p14="http://schemas.microsoft.com/office/powerpoint/2010/main" val="3642384126"/>
              </p:ext>
            </p:extLst>
          </p:nvPr>
        </p:nvGraphicFramePr>
        <p:xfrm>
          <a:off x="5997388" y="2559283"/>
          <a:ext cx="5907299" cy="3215492"/>
        </p:xfrm>
        <a:graphic>
          <a:graphicData uri="http://schemas.openxmlformats.org/drawingml/2006/table">
            <a:tbl>
              <a:tblPr/>
              <a:tblGrid>
                <a:gridCol w="3190801">
                  <a:extLst>
                    <a:ext uri="{9D8B030D-6E8A-4147-A177-3AD203B41FA5}">
                      <a16:colId xmlns:a16="http://schemas.microsoft.com/office/drawing/2014/main" xmlns="" val="877226312"/>
                    </a:ext>
                  </a:extLst>
                </a:gridCol>
                <a:gridCol w="1449475">
                  <a:extLst>
                    <a:ext uri="{9D8B030D-6E8A-4147-A177-3AD203B41FA5}">
                      <a16:colId xmlns:a16="http://schemas.microsoft.com/office/drawing/2014/main" xmlns="" val="3815942691"/>
                    </a:ext>
                  </a:extLst>
                </a:gridCol>
                <a:gridCol w="1267023">
                  <a:extLst>
                    <a:ext uri="{9D8B030D-6E8A-4147-A177-3AD203B41FA5}">
                      <a16:colId xmlns:a16="http://schemas.microsoft.com/office/drawing/2014/main" xmlns="" val="1340418389"/>
                    </a:ext>
                  </a:extLst>
                </a:gridCol>
              </a:tblGrid>
              <a:tr h="464298">
                <a:tc>
                  <a:txBody>
                    <a:bodyPr/>
                    <a:lstStyle/>
                    <a:p>
                      <a:pPr fontAlgn="ctr"/>
                      <a:endParaRPr lang="en-US" sz="1600" dirty="0">
                        <a:effectLst/>
                        <a:latin typeface="Roboto"/>
                      </a:endParaRPr>
                    </a:p>
                  </a:txBody>
                  <a:tcPr marL="95250" marR="9525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EBEB"/>
                    </a:solidFill>
                  </a:tcPr>
                </a:tc>
                <a:tc>
                  <a:txBody>
                    <a:bodyPr/>
                    <a:lstStyle/>
                    <a:p>
                      <a:pPr algn="ctr" rtl="0" fontAlgn="ctr">
                        <a:lnSpc>
                          <a:spcPct val="150000"/>
                        </a:lnSpc>
                        <a:spcBef>
                          <a:spcPts val="0"/>
                        </a:spcBef>
                        <a:spcAft>
                          <a:spcPts val="0"/>
                        </a:spcAft>
                      </a:pPr>
                      <a:r>
                        <a:rPr lang="en-US" sz="1600" b="0" i="0" u="none" strike="noStrike" dirty="0">
                          <a:solidFill>
                            <a:srgbClr val="262626"/>
                          </a:solidFill>
                          <a:effectLst/>
                          <a:latin typeface="Roboto"/>
                        </a:rPr>
                        <a:t>Entity</a:t>
                      </a:r>
                    </a:p>
                    <a:p>
                      <a:pPr algn="ctr" rtl="0" fontAlgn="ctr">
                        <a:lnSpc>
                          <a:spcPct val="150000"/>
                        </a:lnSpc>
                        <a:spcBef>
                          <a:spcPts val="0"/>
                        </a:spcBef>
                        <a:spcAft>
                          <a:spcPts val="0"/>
                        </a:spcAft>
                      </a:pPr>
                      <a:r>
                        <a:rPr lang="en-US" sz="1600" b="0" i="0" u="none" strike="noStrike" dirty="0">
                          <a:solidFill>
                            <a:srgbClr val="262626"/>
                          </a:solidFill>
                          <a:effectLst/>
                          <a:latin typeface="Roboto"/>
                        </a:rPr>
                        <a:t>(Macro-F1)</a:t>
                      </a:r>
                      <a:endParaRPr lang="en-US" sz="1600" dirty="0">
                        <a:effectLst/>
                        <a:latin typeface="Roboto"/>
                      </a:endParaRPr>
                    </a:p>
                  </a:txBody>
                  <a:tcPr marL="95250" marR="9525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AFA"/>
                    </a:solidFill>
                  </a:tcPr>
                </a:tc>
                <a:tc>
                  <a:txBody>
                    <a:bodyPr/>
                    <a:lstStyle/>
                    <a:p>
                      <a:pPr algn="ctr" rtl="0" fontAlgn="ctr">
                        <a:lnSpc>
                          <a:spcPct val="150000"/>
                        </a:lnSpc>
                        <a:spcBef>
                          <a:spcPts val="0"/>
                        </a:spcBef>
                        <a:spcAft>
                          <a:spcPts val="0"/>
                        </a:spcAft>
                      </a:pPr>
                      <a:r>
                        <a:rPr lang="en-US" sz="1600" b="0" i="0" u="none" strike="noStrike" dirty="0">
                          <a:solidFill>
                            <a:srgbClr val="262626"/>
                          </a:solidFill>
                          <a:effectLst/>
                          <a:latin typeface="Roboto"/>
                        </a:rPr>
                        <a:t>Relation (Macro-F1)</a:t>
                      </a:r>
                      <a:endParaRPr lang="en-US" sz="1600" dirty="0">
                        <a:effectLst/>
                        <a:latin typeface="Roboto"/>
                      </a:endParaRPr>
                    </a:p>
                  </a:txBody>
                  <a:tcPr marL="95250" marR="9525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AFA"/>
                    </a:solidFill>
                  </a:tcPr>
                </a:tc>
                <a:extLst>
                  <a:ext uri="{0D108BD9-81ED-4DB2-BD59-A6C34878D82A}">
                    <a16:rowId xmlns:a16="http://schemas.microsoft.com/office/drawing/2014/main" xmlns="" val="4201290338"/>
                  </a:ext>
                </a:extLst>
              </a:tr>
              <a:tr h="464298">
                <a:tc>
                  <a:txBody>
                    <a:bodyPr/>
                    <a:lstStyle/>
                    <a:p>
                      <a:pPr fontAlgn="ctr"/>
                      <a:r>
                        <a:rPr lang="en-US" sz="1600" dirty="0">
                          <a:effectLst/>
                          <a:latin typeface="Roboto"/>
                        </a:rPr>
                        <a:t>Relation-Metric (</a:t>
                      </a:r>
                      <a:r>
                        <a:rPr lang="en-US" sz="1600" dirty="0">
                          <a:effectLst/>
                          <a:latin typeface="Roboto"/>
                          <a:hlinkClick r:id="rId4"/>
                        </a:rPr>
                        <a:t>Tran et al. 2019</a:t>
                      </a:r>
                      <a:r>
                        <a:rPr lang="en-US" sz="1600" dirty="0">
                          <a:effectLst/>
                          <a:latin typeface="Roboto"/>
                        </a:rPr>
                        <a:t>)</a:t>
                      </a:r>
                    </a:p>
                  </a:txBody>
                  <a:tcPr marL="95250" marR="9525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EBEB"/>
                    </a:solidFill>
                  </a:tcPr>
                </a:tc>
                <a:tc>
                  <a:txBody>
                    <a:bodyPr/>
                    <a:lstStyle/>
                    <a:p>
                      <a:pPr algn="ctr" rtl="0" fontAlgn="ctr">
                        <a:spcBef>
                          <a:spcPts val="0"/>
                        </a:spcBef>
                        <a:spcAft>
                          <a:spcPts val="0"/>
                        </a:spcAft>
                      </a:pPr>
                      <a:r>
                        <a:rPr lang="en-US" sz="1600" dirty="0">
                          <a:effectLst/>
                          <a:latin typeface="Roboto"/>
                        </a:rPr>
                        <a:t>87.11</a:t>
                      </a:r>
                    </a:p>
                  </a:txBody>
                  <a:tcPr marL="95250" marR="9525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AFA"/>
                    </a:solidFill>
                  </a:tcPr>
                </a:tc>
                <a:tc>
                  <a:txBody>
                    <a:bodyPr/>
                    <a:lstStyle/>
                    <a:p>
                      <a:pPr algn="ctr" rtl="0" fontAlgn="ctr">
                        <a:spcBef>
                          <a:spcPts val="0"/>
                        </a:spcBef>
                        <a:spcAft>
                          <a:spcPts val="0"/>
                        </a:spcAft>
                      </a:pPr>
                      <a:r>
                        <a:rPr lang="en-US" sz="1600" dirty="0">
                          <a:effectLst/>
                          <a:latin typeface="Roboto"/>
                        </a:rPr>
                        <a:t>77.29</a:t>
                      </a:r>
                    </a:p>
                  </a:txBody>
                  <a:tcPr marL="95250" marR="9525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AFA"/>
                    </a:solidFill>
                  </a:tcPr>
                </a:tc>
                <a:extLst>
                  <a:ext uri="{0D108BD9-81ED-4DB2-BD59-A6C34878D82A}">
                    <a16:rowId xmlns:a16="http://schemas.microsoft.com/office/drawing/2014/main" xmlns="" val="1965348702"/>
                  </a:ext>
                </a:extLst>
              </a:tr>
              <a:tr h="487424">
                <a:tc>
                  <a:txBody>
                    <a:bodyPr/>
                    <a:lstStyle/>
                    <a:p>
                      <a:pPr algn="l" rtl="0" fontAlgn="ctr">
                        <a:spcBef>
                          <a:spcPts val="0"/>
                        </a:spcBef>
                        <a:spcAft>
                          <a:spcPts val="0"/>
                        </a:spcAft>
                      </a:pPr>
                      <a:r>
                        <a:rPr lang="en-US" sz="1600" b="0" i="0" u="none" strike="noStrike" dirty="0">
                          <a:solidFill>
                            <a:srgbClr val="262626"/>
                          </a:solidFill>
                          <a:effectLst/>
                          <a:latin typeface="Roboto"/>
                        </a:rPr>
                        <a:t>SpBERT (</a:t>
                      </a:r>
                      <a:r>
                        <a:rPr lang="en-US" sz="1600" b="0" i="0" u="none" strike="noStrike" dirty="0">
                          <a:solidFill>
                            <a:srgbClr val="262626"/>
                          </a:solidFill>
                          <a:effectLst/>
                          <a:latin typeface="Roboto"/>
                          <a:hlinkClick r:id="rId5"/>
                        </a:rPr>
                        <a:t>Eberts et al. 2020</a:t>
                      </a:r>
                      <a:r>
                        <a:rPr lang="en-US" sz="1600" b="0" i="0" u="none" strike="noStrike" dirty="0">
                          <a:solidFill>
                            <a:srgbClr val="262626"/>
                          </a:solidFill>
                          <a:effectLst/>
                          <a:latin typeface="Roboto"/>
                        </a:rPr>
                        <a:t>)</a:t>
                      </a:r>
                      <a:endParaRPr lang="en-US" sz="1600" dirty="0">
                        <a:effectLst/>
                        <a:latin typeface="Roboto"/>
                      </a:endParaRPr>
                    </a:p>
                  </a:txBody>
                  <a:tcPr marL="95250" marR="9525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EBEB"/>
                    </a:solidFill>
                  </a:tcPr>
                </a:tc>
                <a:tc>
                  <a:txBody>
                    <a:bodyPr/>
                    <a:lstStyle/>
                    <a:p>
                      <a:pPr algn="ctr" rtl="0" fontAlgn="ctr">
                        <a:spcBef>
                          <a:spcPts val="0"/>
                        </a:spcBef>
                        <a:spcAft>
                          <a:spcPts val="0"/>
                        </a:spcAft>
                      </a:pPr>
                      <a:r>
                        <a:rPr lang="en-US" sz="1600" dirty="0">
                          <a:effectLst/>
                          <a:latin typeface="Roboto"/>
                        </a:rPr>
                        <a:t>89.28</a:t>
                      </a:r>
                    </a:p>
                  </a:txBody>
                  <a:tcPr marL="95250" marR="9525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AFA"/>
                    </a:solidFill>
                  </a:tcPr>
                </a:tc>
                <a:tc>
                  <a:txBody>
                    <a:bodyPr/>
                    <a:lstStyle/>
                    <a:p>
                      <a:pPr algn="ctr" rtl="0" fontAlgn="ctr">
                        <a:spcBef>
                          <a:spcPts val="0"/>
                        </a:spcBef>
                        <a:spcAft>
                          <a:spcPts val="0"/>
                        </a:spcAft>
                      </a:pPr>
                      <a:r>
                        <a:rPr lang="en-US" sz="1600" dirty="0">
                          <a:effectLst/>
                          <a:latin typeface="Roboto"/>
                        </a:rPr>
                        <a:t>78.84</a:t>
                      </a:r>
                    </a:p>
                  </a:txBody>
                  <a:tcPr marL="95250" marR="9525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AFA"/>
                    </a:solidFill>
                  </a:tcPr>
                </a:tc>
                <a:extLst>
                  <a:ext uri="{0D108BD9-81ED-4DB2-BD59-A6C34878D82A}">
                    <a16:rowId xmlns:a16="http://schemas.microsoft.com/office/drawing/2014/main" xmlns="" val="3066028867"/>
                  </a:ext>
                </a:extLst>
              </a:tr>
              <a:tr h="501944">
                <a:tc>
                  <a:txBody>
                    <a:bodyPr/>
                    <a:lstStyle/>
                    <a:p>
                      <a:pPr algn="l" rtl="0" fontAlgn="ctr">
                        <a:spcBef>
                          <a:spcPts val="0"/>
                        </a:spcBef>
                        <a:spcAft>
                          <a:spcPts val="0"/>
                        </a:spcAft>
                      </a:pPr>
                      <a:r>
                        <a:rPr lang="en-US" sz="1600" i="0" dirty="0">
                          <a:effectLst/>
                          <a:latin typeface="Roboto"/>
                        </a:rPr>
                        <a:t>Span</a:t>
                      </a:r>
                      <a:r>
                        <a:rPr lang="en-US" sz="1600" i="0" baseline="-25000" dirty="0">
                          <a:effectLst/>
                          <a:latin typeface="Roboto"/>
                        </a:rPr>
                        <a:t>Multi-Head </a:t>
                      </a:r>
                      <a:r>
                        <a:rPr lang="en-US" sz="1600" i="0" dirty="0">
                          <a:effectLst/>
                          <a:latin typeface="Roboto"/>
                        </a:rPr>
                        <a:t>(</a:t>
                      </a:r>
                      <a:r>
                        <a:rPr lang="en-US" sz="1600" i="0" dirty="0">
                          <a:effectLst/>
                          <a:latin typeface="Roboto"/>
                          <a:hlinkClick r:id="rId6"/>
                        </a:rPr>
                        <a:t>Ji et al. 2020</a:t>
                      </a:r>
                      <a:r>
                        <a:rPr lang="en-US" sz="1600" i="0" dirty="0">
                          <a:effectLst/>
                          <a:latin typeface="Roboto"/>
                        </a:rPr>
                        <a:t>)</a:t>
                      </a:r>
                    </a:p>
                  </a:txBody>
                  <a:tcPr marL="95250" marR="9525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EBEB"/>
                    </a:solidFill>
                  </a:tcPr>
                </a:tc>
                <a:tc>
                  <a:txBody>
                    <a:bodyPr/>
                    <a:lstStyle/>
                    <a:p>
                      <a:pPr algn="ctr" rtl="0" fontAlgn="ctr">
                        <a:spcBef>
                          <a:spcPts val="0"/>
                        </a:spcBef>
                        <a:spcAft>
                          <a:spcPts val="0"/>
                        </a:spcAft>
                      </a:pPr>
                      <a:r>
                        <a:rPr lang="en-US" sz="1600" dirty="0">
                          <a:effectLst/>
                          <a:latin typeface="Roboto"/>
                        </a:rPr>
                        <a:t>90.59</a:t>
                      </a:r>
                    </a:p>
                  </a:txBody>
                  <a:tcPr marL="95250" marR="9525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AFA"/>
                    </a:solidFill>
                  </a:tcPr>
                </a:tc>
                <a:tc>
                  <a:txBody>
                    <a:bodyPr/>
                    <a:lstStyle/>
                    <a:p>
                      <a:pPr algn="ctr" rtl="0" fontAlgn="ctr">
                        <a:spcBef>
                          <a:spcPts val="0"/>
                        </a:spcBef>
                        <a:spcAft>
                          <a:spcPts val="0"/>
                        </a:spcAft>
                      </a:pPr>
                      <a:r>
                        <a:rPr lang="en-US" sz="1600" dirty="0">
                          <a:effectLst/>
                          <a:latin typeface="Roboto"/>
                        </a:rPr>
                        <a:t>80.73</a:t>
                      </a:r>
                    </a:p>
                  </a:txBody>
                  <a:tcPr marL="95250" marR="9525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AFA"/>
                    </a:solidFill>
                  </a:tcPr>
                </a:tc>
                <a:extLst>
                  <a:ext uri="{0D108BD9-81ED-4DB2-BD59-A6C34878D82A}">
                    <a16:rowId xmlns:a16="http://schemas.microsoft.com/office/drawing/2014/main" xmlns="" val="2915576435"/>
                  </a:ext>
                </a:extLst>
              </a:tr>
              <a:tr h="501944">
                <a:tc>
                  <a:txBody>
                    <a:bodyPr/>
                    <a:lstStyle/>
                    <a:p>
                      <a:pPr algn="l" rtl="0" fontAlgn="ctr">
                        <a:spcBef>
                          <a:spcPts val="0"/>
                        </a:spcBef>
                        <a:spcAft>
                          <a:spcPts val="0"/>
                        </a:spcAft>
                      </a:pPr>
                      <a:r>
                        <a:rPr lang="en-US" sz="1600" i="0" dirty="0">
                          <a:effectLst/>
                          <a:latin typeface="Roboto"/>
                        </a:rPr>
                        <a:t>KnowBertAttention (Baseline)</a:t>
                      </a:r>
                    </a:p>
                  </a:txBody>
                  <a:tcPr marL="95250" marR="9525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EBEB"/>
                    </a:solidFill>
                  </a:tcPr>
                </a:tc>
                <a:tc>
                  <a:txBody>
                    <a:bodyPr/>
                    <a:lstStyle/>
                    <a:p>
                      <a:pPr algn="ctr" rtl="0" fontAlgn="ctr">
                        <a:spcBef>
                          <a:spcPts val="0"/>
                        </a:spcBef>
                        <a:spcAft>
                          <a:spcPts val="0"/>
                        </a:spcAft>
                      </a:pPr>
                      <a:r>
                        <a:rPr lang="en-US" sz="1600" dirty="0">
                          <a:effectLst/>
                          <a:latin typeface="Roboto"/>
                        </a:rPr>
                        <a:t>90.08</a:t>
                      </a:r>
                    </a:p>
                  </a:txBody>
                  <a:tcPr marL="95250" marR="9525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AFA"/>
                    </a:solidFill>
                  </a:tcPr>
                </a:tc>
                <a:tc>
                  <a:txBody>
                    <a:bodyPr/>
                    <a:lstStyle/>
                    <a:p>
                      <a:pPr algn="ctr" rtl="0" fontAlgn="ctr">
                        <a:spcBef>
                          <a:spcPts val="0"/>
                        </a:spcBef>
                        <a:spcAft>
                          <a:spcPts val="0"/>
                        </a:spcAft>
                      </a:pPr>
                      <a:r>
                        <a:rPr lang="en-US" sz="1600" dirty="0">
                          <a:effectLst/>
                          <a:latin typeface="Roboto"/>
                        </a:rPr>
                        <a:t>79.95</a:t>
                      </a:r>
                    </a:p>
                  </a:txBody>
                  <a:tcPr marL="95250" marR="9525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AFA"/>
                    </a:solidFill>
                  </a:tcPr>
                </a:tc>
                <a:extLst>
                  <a:ext uri="{0D108BD9-81ED-4DB2-BD59-A6C34878D82A}">
                    <a16:rowId xmlns:a16="http://schemas.microsoft.com/office/drawing/2014/main" xmlns="" val="3999759085"/>
                  </a:ext>
                </a:extLst>
              </a:tr>
              <a:tr h="471212">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FF0000"/>
                          </a:solidFill>
                          <a:effectLst/>
                          <a:latin typeface="Roboto"/>
                        </a:rPr>
                        <a:t>KECI (Ours)</a:t>
                      </a:r>
                      <a:endParaRPr lang="en-US" sz="1600" dirty="0">
                        <a:solidFill>
                          <a:srgbClr val="FF0000"/>
                        </a:solidFill>
                        <a:effectLst/>
                        <a:latin typeface="Roboto"/>
                      </a:endParaRPr>
                    </a:p>
                  </a:txBody>
                  <a:tcPr marL="95250" marR="9525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EBEB"/>
                    </a:solidFill>
                  </a:tcPr>
                </a:tc>
                <a:tc>
                  <a:txBody>
                    <a:bodyPr/>
                    <a:lstStyle/>
                    <a:p>
                      <a:pPr algn="ctr" rtl="0" fontAlgn="ctr">
                        <a:spcBef>
                          <a:spcPts val="0"/>
                        </a:spcBef>
                        <a:spcAft>
                          <a:spcPts val="0"/>
                        </a:spcAft>
                      </a:pPr>
                      <a:r>
                        <a:rPr lang="en-US" sz="1600" b="1" dirty="0">
                          <a:effectLst/>
                          <a:latin typeface="Roboto"/>
                        </a:rPr>
                        <a:t>90.67</a:t>
                      </a:r>
                    </a:p>
                  </a:txBody>
                  <a:tcPr marL="95250" marR="9525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AFA"/>
                    </a:solidFill>
                  </a:tcPr>
                </a:tc>
                <a:tc>
                  <a:txBody>
                    <a:bodyPr/>
                    <a:lstStyle/>
                    <a:p>
                      <a:pPr algn="ctr" rtl="0" fontAlgn="ctr">
                        <a:spcBef>
                          <a:spcPts val="0"/>
                        </a:spcBef>
                        <a:spcAft>
                          <a:spcPts val="0"/>
                        </a:spcAft>
                      </a:pPr>
                      <a:r>
                        <a:rPr lang="en-US" sz="1600" b="1" dirty="0">
                          <a:effectLst/>
                          <a:latin typeface="Roboto"/>
                        </a:rPr>
                        <a:t>81.74</a:t>
                      </a:r>
                    </a:p>
                  </a:txBody>
                  <a:tcPr marL="95250" marR="9525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FAFA"/>
                    </a:solidFill>
                  </a:tcPr>
                </a:tc>
                <a:extLst>
                  <a:ext uri="{0D108BD9-81ED-4DB2-BD59-A6C34878D82A}">
                    <a16:rowId xmlns:a16="http://schemas.microsoft.com/office/drawing/2014/main" xmlns="" val="2028746587"/>
                  </a:ext>
                </a:extLst>
              </a:tr>
            </a:tbl>
          </a:graphicData>
        </a:graphic>
      </p:graphicFrame>
      <p:sp>
        <p:nvSpPr>
          <p:cNvPr id="16" name="TextBox 15">
            <a:extLst>
              <a:ext uri="{FF2B5EF4-FFF2-40B4-BE49-F238E27FC236}">
                <a16:creationId xmlns:a16="http://schemas.microsoft.com/office/drawing/2014/main" xmlns="" id="{C3D22B3B-056B-49AE-88EA-5E3609785D2C}"/>
              </a:ext>
            </a:extLst>
          </p:cNvPr>
          <p:cNvSpPr txBox="1"/>
          <p:nvPr/>
        </p:nvSpPr>
        <p:spPr>
          <a:xfrm>
            <a:off x="7277457" y="5916793"/>
            <a:ext cx="3735190" cy="369332"/>
          </a:xfrm>
          <a:prstGeom prst="rect">
            <a:avLst/>
          </a:prstGeom>
          <a:noFill/>
        </p:spPr>
        <p:txBody>
          <a:bodyPr wrap="none" rtlCol="0">
            <a:spAutoFit/>
          </a:bodyPr>
          <a:lstStyle/>
          <a:p>
            <a:r>
              <a:rPr lang="en-US" dirty="0"/>
              <a:t>Overall results (%) on the ADE dataset</a:t>
            </a:r>
          </a:p>
        </p:txBody>
      </p:sp>
    </p:spTree>
    <p:extLst>
      <p:ext uri="{BB962C8B-B14F-4D97-AF65-F5344CB8AC3E}">
        <p14:creationId xmlns:p14="http://schemas.microsoft.com/office/powerpoint/2010/main" val="17043942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xmlns="" id="{E77908AC-8534-254A-892F-916135E543E2}"/>
              </a:ext>
            </a:extLst>
          </p:cNvPr>
          <p:cNvSpPr>
            <a:spLocks noGrp="1"/>
          </p:cNvSpPr>
          <p:nvPr>
            <p:ph idx="1"/>
          </p:nvPr>
        </p:nvSpPr>
        <p:spPr>
          <a:xfrm>
            <a:off x="424685" y="1265148"/>
            <a:ext cx="10724578" cy="2987675"/>
          </a:xfrm>
        </p:spPr>
        <p:txBody>
          <a:bodyPr>
            <a:normAutofit/>
          </a:bodyPr>
          <a:lstStyle/>
          <a:p>
            <a:pPr marL="342900" indent="-342900">
              <a:buFont typeface="Arial"/>
              <a:buChar char="•"/>
            </a:pPr>
            <a:r>
              <a:rPr lang="en-US" altLang="zh-CN" sz="2000" dirty="0">
                <a:solidFill>
                  <a:prstClr val="black"/>
                </a:solidFill>
              </a:rPr>
              <a:t>GENIA2011 (interaction between proteins and biomolecules) </a:t>
            </a:r>
            <a:endParaRPr lang="en-US" altLang="zh-CN" sz="2000" dirty="0" smtClean="0"/>
          </a:p>
          <a:p>
            <a:pPr marL="342900" indent="-342900">
              <a:buFont typeface="Arial"/>
              <a:buChar char="•"/>
            </a:pPr>
            <a:r>
              <a:rPr lang="en-US" altLang="zh-CN" sz="2000" dirty="0" smtClean="0"/>
              <a:t>Extracting</a:t>
            </a:r>
            <a:r>
              <a:rPr lang="zh-CN" altLang="en-US" sz="2000" dirty="0" smtClean="0"/>
              <a:t> </a:t>
            </a:r>
            <a:r>
              <a:rPr lang="en-US" altLang="zh-CN" sz="2000" dirty="0">
                <a:solidFill>
                  <a:srgbClr val="0070C0"/>
                </a:solidFill>
              </a:rPr>
              <a:t>biomedical</a:t>
            </a:r>
            <a:r>
              <a:rPr lang="zh-CN" altLang="en-US" sz="2000" dirty="0">
                <a:solidFill>
                  <a:srgbClr val="0070C0"/>
                </a:solidFill>
              </a:rPr>
              <a:t> </a:t>
            </a:r>
            <a:r>
              <a:rPr lang="en-US" altLang="zh-CN" sz="2000" dirty="0">
                <a:solidFill>
                  <a:srgbClr val="0070C0"/>
                </a:solidFill>
              </a:rPr>
              <a:t>events</a:t>
            </a:r>
            <a:r>
              <a:rPr lang="zh-CN" altLang="en-US" sz="2000" dirty="0">
                <a:solidFill>
                  <a:srgbClr val="0070C0"/>
                </a:solidFill>
              </a:rPr>
              <a:t> </a:t>
            </a:r>
            <a:r>
              <a:rPr lang="en-US" altLang="zh-CN" sz="2000" dirty="0">
                <a:solidFill>
                  <a:srgbClr val="0070C0"/>
                </a:solidFill>
              </a:rPr>
              <a:t>(9</a:t>
            </a:r>
            <a:r>
              <a:rPr lang="zh-CN" altLang="en-US" sz="2000" dirty="0">
                <a:solidFill>
                  <a:srgbClr val="0070C0"/>
                </a:solidFill>
              </a:rPr>
              <a:t> </a:t>
            </a:r>
            <a:r>
              <a:rPr lang="en-US" altLang="zh-CN" sz="2000" dirty="0">
                <a:solidFill>
                  <a:srgbClr val="0070C0"/>
                </a:solidFill>
              </a:rPr>
              <a:t>types)</a:t>
            </a:r>
            <a:r>
              <a:rPr lang="zh-CN" altLang="en-US" sz="2000" dirty="0">
                <a:solidFill>
                  <a:srgbClr val="0070C0"/>
                </a:solidFill>
              </a:rPr>
              <a:t> </a:t>
            </a:r>
            <a:r>
              <a:rPr lang="en-US" altLang="zh-CN" sz="2000" dirty="0"/>
              <a:t>and</a:t>
            </a:r>
            <a:r>
              <a:rPr lang="zh-CN" altLang="en-US" sz="2000" dirty="0"/>
              <a:t> </a:t>
            </a:r>
            <a:r>
              <a:rPr lang="en-US" altLang="zh-CN" sz="2000" dirty="0" smtClean="0">
                <a:solidFill>
                  <a:srgbClr val="0070C0"/>
                </a:solidFill>
              </a:rPr>
              <a:t>proteins</a:t>
            </a:r>
          </a:p>
        </p:txBody>
      </p:sp>
      <p:sp>
        <p:nvSpPr>
          <p:cNvPr id="5" name="Slide Number Placeholder 4">
            <a:extLst>
              <a:ext uri="{FF2B5EF4-FFF2-40B4-BE49-F238E27FC236}">
                <a16:creationId xmlns:a16="http://schemas.microsoft.com/office/drawing/2014/main" xmlns="" id="{9202389E-8CF2-C44F-83A4-0C6A55C8860E}"/>
              </a:ext>
            </a:extLst>
          </p:cNvPr>
          <p:cNvSpPr>
            <a:spLocks noGrp="1"/>
          </p:cNvSpPr>
          <p:nvPr>
            <p:ph type="sldNum" sz="quarter" idx="4294967295"/>
          </p:nvPr>
        </p:nvSpPr>
        <p:spPr>
          <a:xfrm>
            <a:off x="8610600" y="6356350"/>
            <a:ext cx="2743200" cy="365125"/>
          </a:xfrm>
          <a:prstGeom prst="rect">
            <a:avLst/>
          </a:prstGeom>
        </p:spPr>
        <p:txBody>
          <a:bodyPr/>
          <a:lstStyle/>
          <a:p>
            <a:fld id="{89057327-5C45-3844-9BAD-8A2E33F71C3A}" type="slidenum">
              <a:rPr lang="en-US" smtClean="0"/>
              <a:t>26</a:t>
            </a:fld>
            <a:endParaRPr lang="en-US" dirty="0"/>
          </a:p>
        </p:txBody>
      </p:sp>
      <p:graphicFrame>
        <p:nvGraphicFramePr>
          <p:cNvPr id="10" name="Table 13">
            <a:extLst>
              <a:ext uri="{FF2B5EF4-FFF2-40B4-BE49-F238E27FC236}">
                <a16:creationId xmlns:a16="http://schemas.microsoft.com/office/drawing/2014/main" xmlns="" id="{2D9D42DB-E2DB-EF40-939A-AC51AED12DA2}"/>
              </a:ext>
            </a:extLst>
          </p:cNvPr>
          <p:cNvGraphicFramePr>
            <a:graphicFrameLocks noGrp="1"/>
          </p:cNvGraphicFramePr>
          <p:nvPr>
            <p:extLst>
              <p:ext uri="{D42A27DB-BD31-4B8C-83A1-F6EECF244321}">
                <p14:modId xmlns:p14="http://schemas.microsoft.com/office/powerpoint/2010/main" val="1911811543"/>
              </p:ext>
            </p:extLst>
          </p:nvPr>
        </p:nvGraphicFramePr>
        <p:xfrm>
          <a:off x="816573" y="2914842"/>
          <a:ext cx="4533900" cy="2123440"/>
        </p:xfrm>
        <a:graphic>
          <a:graphicData uri="http://schemas.openxmlformats.org/drawingml/2006/table">
            <a:tbl>
              <a:tblPr firstRow="1" bandRow="1">
                <a:tableStyleId>{5C22544A-7EE6-4342-B048-85BDC9FD1C3A}</a:tableStyleId>
              </a:tblPr>
              <a:tblGrid>
                <a:gridCol w="1623502">
                  <a:extLst>
                    <a:ext uri="{9D8B030D-6E8A-4147-A177-3AD203B41FA5}">
                      <a16:colId xmlns:a16="http://schemas.microsoft.com/office/drawing/2014/main" xmlns="" val="3537401686"/>
                    </a:ext>
                  </a:extLst>
                </a:gridCol>
                <a:gridCol w="1043498">
                  <a:extLst>
                    <a:ext uri="{9D8B030D-6E8A-4147-A177-3AD203B41FA5}">
                      <a16:colId xmlns:a16="http://schemas.microsoft.com/office/drawing/2014/main" xmlns="" val="3620896267"/>
                    </a:ext>
                  </a:extLst>
                </a:gridCol>
                <a:gridCol w="952500">
                  <a:extLst>
                    <a:ext uri="{9D8B030D-6E8A-4147-A177-3AD203B41FA5}">
                      <a16:colId xmlns:a16="http://schemas.microsoft.com/office/drawing/2014/main" xmlns="" val="2094157048"/>
                    </a:ext>
                  </a:extLst>
                </a:gridCol>
                <a:gridCol w="914400">
                  <a:extLst>
                    <a:ext uri="{9D8B030D-6E8A-4147-A177-3AD203B41FA5}">
                      <a16:colId xmlns:a16="http://schemas.microsoft.com/office/drawing/2014/main" xmlns="" val="1592616070"/>
                    </a:ext>
                  </a:extLst>
                </a:gridCol>
              </a:tblGrid>
              <a:tr h="370840">
                <a:tc>
                  <a:txBody>
                    <a:bodyPr/>
                    <a:lstStyle/>
                    <a:p>
                      <a:pPr algn="ctr"/>
                      <a:r>
                        <a:rPr lang="en-US" altLang="zh-CN" dirty="0"/>
                        <a:t>Data</a:t>
                      </a:r>
                      <a:r>
                        <a:rPr lang="zh-CN" altLang="en-US" dirty="0"/>
                        <a:t> </a:t>
                      </a:r>
                      <a:r>
                        <a:rPr lang="en-US" altLang="zh-CN" dirty="0"/>
                        <a:t>Split</a:t>
                      </a:r>
                      <a:endParaRPr lang="x-none" dirty="0"/>
                    </a:p>
                  </a:txBody>
                  <a:tcPr anchor="ctr"/>
                </a:tc>
                <a:tc>
                  <a:txBody>
                    <a:bodyPr/>
                    <a:lstStyle/>
                    <a:p>
                      <a:pPr algn="ctr"/>
                      <a:r>
                        <a:rPr lang="en-US" altLang="zh-CN" dirty="0"/>
                        <a:t>Train</a:t>
                      </a:r>
                      <a:r>
                        <a:rPr lang="zh-CN" altLang="en-US" dirty="0"/>
                        <a:t> </a:t>
                      </a:r>
                      <a:r>
                        <a:rPr lang="en-US" altLang="zh-CN" dirty="0"/>
                        <a:t>Set</a:t>
                      </a:r>
                      <a:endParaRPr lang="x-none" dirty="0"/>
                    </a:p>
                  </a:txBody>
                  <a:tcPr anchor="ctr"/>
                </a:tc>
                <a:tc>
                  <a:txBody>
                    <a:bodyPr/>
                    <a:lstStyle/>
                    <a:p>
                      <a:pPr algn="ctr"/>
                      <a:r>
                        <a:rPr lang="en-US" altLang="zh-CN" dirty="0"/>
                        <a:t>Dev</a:t>
                      </a:r>
                      <a:r>
                        <a:rPr lang="zh-CN" altLang="en-US" dirty="0"/>
                        <a:t> </a:t>
                      </a:r>
                      <a:r>
                        <a:rPr lang="en-US" altLang="zh-CN" dirty="0"/>
                        <a:t>Set</a:t>
                      </a:r>
                      <a:endParaRPr lang="x-none" dirty="0"/>
                    </a:p>
                  </a:txBody>
                  <a:tcPr anchor="ctr"/>
                </a:tc>
                <a:tc>
                  <a:txBody>
                    <a:bodyPr/>
                    <a:lstStyle/>
                    <a:p>
                      <a:pPr algn="ctr"/>
                      <a:r>
                        <a:rPr lang="en-US" altLang="zh-CN" dirty="0"/>
                        <a:t>Test</a:t>
                      </a:r>
                      <a:r>
                        <a:rPr lang="zh-CN" altLang="en-US" dirty="0"/>
                        <a:t> </a:t>
                      </a:r>
                      <a:r>
                        <a:rPr lang="en-US" altLang="zh-CN" dirty="0"/>
                        <a:t>Set</a:t>
                      </a:r>
                      <a:endParaRPr lang="x-none" dirty="0"/>
                    </a:p>
                  </a:txBody>
                  <a:tcPr anchor="ctr"/>
                </a:tc>
                <a:extLst>
                  <a:ext uri="{0D108BD9-81ED-4DB2-BD59-A6C34878D82A}">
                    <a16:rowId xmlns:a16="http://schemas.microsoft.com/office/drawing/2014/main" xmlns="" val="3817967176"/>
                  </a:ext>
                </a:extLst>
              </a:tr>
              <a:tr h="370840">
                <a:tc>
                  <a:txBody>
                    <a:bodyPr/>
                    <a:lstStyle/>
                    <a:p>
                      <a:pPr algn="ctr"/>
                      <a:r>
                        <a:rPr lang="en-US" altLang="zh-CN" dirty="0"/>
                        <a:t>#</a:t>
                      </a:r>
                      <a:r>
                        <a:rPr lang="zh-CN" altLang="en-US" dirty="0"/>
                        <a:t> </a:t>
                      </a:r>
                      <a:r>
                        <a:rPr lang="en-US" altLang="zh-CN" dirty="0"/>
                        <a:t>Documents</a:t>
                      </a:r>
                      <a:endParaRPr lang="x-none" dirty="0"/>
                    </a:p>
                  </a:txBody>
                  <a:tcPr anchor="ctr"/>
                </a:tc>
                <a:tc>
                  <a:txBody>
                    <a:bodyPr/>
                    <a:lstStyle/>
                    <a:p>
                      <a:pPr algn="ctr"/>
                      <a:r>
                        <a:rPr lang="en-US" altLang="zh-CN" dirty="0"/>
                        <a:t>908</a:t>
                      </a:r>
                      <a:endParaRPr lang="x-none" dirty="0"/>
                    </a:p>
                  </a:txBody>
                  <a:tcPr anchor="ctr"/>
                </a:tc>
                <a:tc>
                  <a:txBody>
                    <a:bodyPr/>
                    <a:lstStyle/>
                    <a:p>
                      <a:pPr algn="ctr"/>
                      <a:r>
                        <a:rPr lang="en-US" altLang="zh-CN" dirty="0"/>
                        <a:t>259</a:t>
                      </a:r>
                      <a:endParaRPr lang="x-none" dirty="0"/>
                    </a:p>
                  </a:txBody>
                  <a:tcPr anchor="ctr"/>
                </a:tc>
                <a:tc>
                  <a:txBody>
                    <a:bodyPr/>
                    <a:lstStyle/>
                    <a:p>
                      <a:pPr algn="ctr"/>
                      <a:r>
                        <a:rPr lang="en-US" altLang="zh-CN" dirty="0"/>
                        <a:t>231</a:t>
                      </a:r>
                      <a:endParaRPr lang="x-none" dirty="0"/>
                    </a:p>
                  </a:txBody>
                  <a:tcPr anchor="ctr"/>
                </a:tc>
                <a:extLst>
                  <a:ext uri="{0D108BD9-81ED-4DB2-BD59-A6C34878D82A}">
                    <a16:rowId xmlns:a16="http://schemas.microsoft.com/office/drawing/2014/main" xmlns="" val="242285162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 </a:t>
                      </a:r>
                      <a:r>
                        <a:rPr lang="en-US" altLang="zh-CN" dirty="0"/>
                        <a:t>Sentences</a:t>
                      </a:r>
                      <a:endParaRPr lang="x-none" dirty="0"/>
                    </a:p>
                  </a:txBody>
                  <a:tcPr anchor="ctr"/>
                </a:tc>
                <a:tc>
                  <a:txBody>
                    <a:bodyPr/>
                    <a:lstStyle/>
                    <a:p>
                      <a:pPr algn="ctr"/>
                      <a:r>
                        <a:rPr lang="en-US" altLang="zh-CN" dirty="0"/>
                        <a:t>8,620</a:t>
                      </a:r>
                      <a:endParaRPr lang="x-none" dirty="0"/>
                    </a:p>
                  </a:txBody>
                  <a:tcPr anchor="ctr"/>
                </a:tc>
                <a:tc>
                  <a:txBody>
                    <a:bodyPr/>
                    <a:lstStyle/>
                    <a:p>
                      <a:pPr algn="ctr"/>
                      <a:r>
                        <a:rPr lang="en-US" altLang="zh-CN" dirty="0"/>
                        <a:t>2,846</a:t>
                      </a:r>
                      <a:endParaRPr lang="x-none" dirty="0"/>
                    </a:p>
                  </a:txBody>
                  <a:tcPr anchor="ctr"/>
                </a:tc>
                <a:tc>
                  <a:txBody>
                    <a:bodyPr/>
                    <a:lstStyle/>
                    <a:p>
                      <a:pPr algn="ctr"/>
                      <a:r>
                        <a:rPr lang="en-US" altLang="zh-CN" dirty="0"/>
                        <a:t>3,348</a:t>
                      </a:r>
                      <a:endParaRPr lang="x-none" dirty="0"/>
                    </a:p>
                  </a:txBody>
                  <a:tcPr anchor="ctr"/>
                </a:tc>
                <a:extLst>
                  <a:ext uri="{0D108BD9-81ED-4DB2-BD59-A6C34878D82A}">
                    <a16:rowId xmlns:a16="http://schemas.microsoft.com/office/drawing/2014/main" xmlns="" val="208771100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 </a:t>
                      </a:r>
                      <a:r>
                        <a:rPr lang="en-US" altLang="zh-CN" dirty="0"/>
                        <a:t>Proteins</a:t>
                      </a:r>
                      <a:endParaRPr lang="x-none" dirty="0"/>
                    </a:p>
                  </a:txBody>
                  <a:tcPr anchor="ctr"/>
                </a:tc>
                <a:tc>
                  <a:txBody>
                    <a:bodyPr/>
                    <a:lstStyle/>
                    <a:p>
                      <a:pPr algn="ctr"/>
                      <a:r>
                        <a:rPr lang="en-US" altLang="zh-CN" dirty="0"/>
                        <a:t>11,625</a:t>
                      </a:r>
                      <a:endParaRPr lang="x-none" dirty="0"/>
                    </a:p>
                  </a:txBody>
                  <a:tcPr anchor="ctr"/>
                </a:tc>
                <a:tc>
                  <a:txBody>
                    <a:bodyPr/>
                    <a:lstStyle/>
                    <a:p>
                      <a:pPr algn="ctr"/>
                      <a:r>
                        <a:rPr lang="en-US" altLang="zh-CN" dirty="0"/>
                        <a:t>4,690</a:t>
                      </a:r>
                      <a:endParaRPr lang="x-none" dirty="0"/>
                    </a:p>
                  </a:txBody>
                  <a:tcPr anchor="ctr"/>
                </a:tc>
                <a:tc>
                  <a:txBody>
                    <a:bodyPr/>
                    <a:lstStyle/>
                    <a:p>
                      <a:pPr algn="ctr"/>
                      <a:r>
                        <a:rPr lang="en-US" altLang="zh-CN" dirty="0"/>
                        <a:t>5,301</a:t>
                      </a:r>
                      <a:endParaRPr lang="x-none" dirty="0"/>
                    </a:p>
                  </a:txBody>
                  <a:tcPr anchor="ctr"/>
                </a:tc>
                <a:extLst>
                  <a:ext uri="{0D108BD9-81ED-4DB2-BD59-A6C34878D82A}">
                    <a16:rowId xmlns:a16="http://schemas.microsoft.com/office/drawing/2014/main" xmlns="" val="50802722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 </a:t>
                      </a:r>
                      <a:r>
                        <a:rPr lang="en-US" altLang="zh-CN" dirty="0"/>
                        <a:t>Events</a:t>
                      </a:r>
                      <a:endParaRPr lang="x-none" dirty="0"/>
                    </a:p>
                  </a:txBody>
                  <a:tcPr anchor="ctr"/>
                </a:tc>
                <a:tc>
                  <a:txBody>
                    <a:bodyPr/>
                    <a:lstStyle/>
                    <a:p>
                      <a:pPr algn="ctr"/>
                      <a:r>
                        <a:rPr lang="en-US" altLang="zh-CN" dirty="0"/>
                        <a:t>10,310</a:t>
                      </a:r>
                      <a:endParaRPr lang="x-none" dirty="0"/>
                    </a:p>
                  </a:txBody>
                  <a:tcPr anchor="ctr"/>
                </a:tc>
                <a:tc>
                  <a:txBody>
                    <a:bodyPr/>
                    <a:lstStyle/>
                    <a:p>
                      <a:pPr algn="ctr"/>
                      <a:r>
                        <a:rPr lang="en-US" altLang="zh-CN" dirty="0"/>
                        <a:t>3,250</a:t>
                      </a:r>
                      <a:endParaRPr lang="x-none" dirty="0"/>
                    </a:p>
                  </a:txBody>
                  <a:tcPr anchor="ctr"/>
                </a:tc>
                <a:tc>
                  <a:txBody>
                    <a:bodyPr/>
                    <a:lstStyle/>
                    <a:p>
                      <a:pPr algn="ctr"/>
                      <a:r>
                        <a:rPr lang="en-US" altLang="zh-CN" dirty="0"/>
                        <a:t>4,487</a:t>
                      </a:r>
                      <a:endParaRPr lang="x-none" dirty="0"/>
                    </a:p>
                  </a:txBody>
                  <a:tcPr anchor="ctr"/>
                </a:tc>
                <a:extLst>
                  <a:ext uri="{0D108BD9-81ED-4DB2-BD59-A6C34878D82A}">
                    <a16:rowId xmlns:a16="http://schemas.microsoft.com/office/drawing/2014/main" xmlns="" val="19977363"/>
                  </a:ext>
                </a:extLst>
              </a:tr>
            </a:tbl>
          </a:graphicData>
        </a:graphic>
      </p:graphicFrame>
      <p:graphicFrame>
        <p:nvGraphicFramePr>
          <p:cNvPr id="14" name="Table 14">
            <a:extLst>
              <a:ext uri="{FF2B5EF4-FFF2-40B4-BE49-F238E27FC236}">
                <a16:creationId xmlns:a16="http://schemas.microsoft.com/office/drawing/2014/main" xmlns="" id="{E5F748A0-4ED9-504E-A220-8F1F8A63EF04}"/>
              </a:ext>
            </a:extLst>
          </p:cNvPr>
          <p:cNvGraphicFramePr>
            <a:graphicFrameLocks noGrp="1"/>
          </p:cNvGraphicFramePr>
          <p:nvPr>
            <p:extLst>
              <p:ext uri="{D42A27DB-BD31-4B8C-83A1-F6EECF244321}">
                <p14:modId xmlns:p14="http://schemas.microsoft.com/office/powerpoint/2010/main" val="1634947857"/>
              </p:ext>
            </p:extLst>
          </p:nvPr>
        </p:nvGraphicFramePr>
        <p:xfrm>
          <a:off x="5607421" y="2864823"/>
          <a:ext cx="6355410" cy="33375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xmlns="" val="3168001"/>
                    </a:ext>
                  </a:extLst>
                </a:gridCol>
                <a:gridCol w="1224610">
                  <a:extLst>
                    <a:ext uri="{9D8B030D-6E8A-4147-A177-3AD203B41FA5}">
                      <a16:colId xmlns:a16="http://schemas.microsoft.com/office/drawing/2014/main" xmlns="" val="2226247075"/>
                    </a:ext>
                  </a:extLst>
                </a:gridCol>
                <a:gridCol w="1155700">
                  <a:extLst>
                    <a:ext uri="{9D8B030D-6E8A-4147-A177-3AD203B41FA5}">
                      <a16:colId xmlns:a16="http://schemas.microsoft.com/office/drawing/2014/main" xmlns="" val="1341991147"/>
                    </a:ext>
                  </a:extLst>
                </a:gridCol>
                <a:gridCol w="1943100">
                  <a:extLst>
                    <a:ext uri="{9D8B030D-6E8A-4147-A177-3AD203B41FA5}">
                      <a16:colId xmlns:a16="http://schemas.microsoft.com/office/drawing/2014/main" xmlns="" val="1005563535"/>
                    </a:ext>
                  </a:extLst>
                </a:gridCol>
              </a:tblGrid>
              <a:tr h="370840">
                <a:tc>
                  <a:txBody>
                    <a:bodyPr/>
                    <a:lstStyle/>
                    <a:p>
                      <a:pPr algn="ctr"/>
                      <a:r>
                        <a:rPr lang="en-US" altLang="zh-CN" sz="1800" dirty="0"/>
                        <a:t>Model</a:t>
                      </a:r>
                      <a:endParaRPr lang="x-none" sz="1800" dirty="0"/>
                    </a:p>
                  </a:txBody>
                  <a:tcPr anchor="ctr"/>
                </a:tc>
                <a:tc>
                  <a:txBody>
                    <a:bodyPr/>
                    <a:lstStyle/>
                    <a:p>
                      <a:pPr algn="ctr"/>
                      <a:r>
                        <a:rPr lang="en-US" altLang="zh-CN" sz="1800" dirty="0" err="1"/>
                        <a:t>Prec</a:t>
                      </a:r>
                      <a:endParaRPr lang="x-none" sz="1800" dirty="0"/>
                    </a:p>
                  </a:txBody>
                  <a:tcPr anchor="ctr"/>
                </a:tc>
                <a:tc>
                  <a:txBody>
                    <a:bodyPr/>
                    <a:lstStyle/>
                    <a:p>
                      <a:pPr algn="ctr"/>
                      <a:r>
                        <a:rPr lang="en-US" altLang="zh-CN" sz="1800" dirty="0"/>
                        <a:t>Rec</a:t>
                      </a:r>
                      <a:endParaRPr lang="x-none" sz="1800" dirty="0"/>
                    </a:p>
                  </a:txBody>
                  <a:tcPr anchor="ctr"/>
                </a:tc>
                <a:tc>
                  <a:txBody>
                    <a:bodyPr/>
                    <a:lstStyle/>
                    <a:p>
                      <a:pPr algn="ctr"/>
                      <a:r>
                        <a:rPr lang="en-US" altLang="zh-CN" sz="1800" dirty="0"/>
                        <a:t>F1</a:t>
                      </a:r>
                      <a:endParaRPr lang="x-none" sz="1800" dirty="0"/>
                    </a:p>
                  </a:txBody>
                  <a:tcPr anchor="ctr"/>
                </a:tc>
                <a:extLst>
                  <a:ext uri="{0D108BD9-81ED-4DB2-BD59-A6C34878D82A}">
                    <a16:rowId xmlns:a16="http://schemas.microsoft.com/office/drawing/2014/main" xmlns="" val="3756383756"/>
                  </a:ext>
                </a:extLst>
              </a:tr>
              <a:tr h="370840">
                <a:tc>
                  <a:txBody>
                    <a:bodyPr/>
                    <a:lstStyle/>
                    <a:p>
                      <a:pPr algn="ctr"/>
                      <a:r>
                        <a:rPr lang="en-US" altLang="zh-CN" sz="1800" dirty="0"/>
                        <a:t>String</a:t>
                      </a:r>
                      <a:r>
                        <a:rPr lang="zh-CN" altLang="en-US" sz="1800" dirty="0"/>
                        <a:t> </a:t>
                      </a:r>
                      <a:r>
                        <a:rPr lang="en-US" altLang="zh-CN" sz="1800" dirty="0"/>
                        <a:t>Matching</a:t>
                      </a:r>
                      <a:endParaRPr lang="x-none" sz="1800" dirty="0"/>
                    </a:p>
                  </a:txBody>
                  <a:tcPr anchor="ctr">
                    <a:solidFill>
                      <a:schemeClr val="accent6">
                        <a:lumMod val="20000"/>
                        <a:lumOff val="80000"/>
                      </a:schemeClr>
                    </a:solidFill>
                  </a:tcPr>
                </a:tc>
                <a:tc>
                  <a:txBody>
                    <a:bodyPr/>
                    <a:lstStyle/>
                    <a:p>
                      <a:pPr algn="ctr"/>
                      <a:r>
                        <a:rPr lang="en-US" altLang="zh-CN" sz="1800" dirty="0"/>
                        <a:t>43.92</a:t>
                      </a:r>
                      <a:endParaRPr lang="x-none" sz="1800" dirty="0"/>
                    </a:p>
                  </a:txBody>
                  <a:tcPr anchor="ctr">
                    <a:solidFill>
                      <a:schemeClr val="accent6">
                        <a:lumMod val="20000"/>
                        <a:lumOff val="80000"/>
                      </a:schemeClr>
                    </a:solidFill>
                  </a:tcPr>
                </a:tc>
                <a:tc>
                  <a:txBody>
                    <a:bodyPr/>
                    <a:lstStyle/>
                    <a:p>
                      <a:pPr algn="ctr"/>
                      <a:r>
                        <a:rPr lang="en-US" altLang="zh-CN" sz="1800" dirty="0"/>
                        <a:t>21.82</a:t>
                      </a:r>
                      <a:endParaRPr lang="x-none" sz="1800" dirty="0"/>
                    </a:p>
                  </a:txBody>
                  <a:tcPr anchor="ctr">
                    <a:solidFill>
                      <a:schemeClr val="accent6">
                        <a:lumMod val="20000"/>
                        <a:lumOff val="80000"/>
                      </a:schemeClr>
                    </a:solidFill>
                  </a:tcPr>
                </a:tc>
                <a:tc>
                  <a:txBody>
                    <a:bodyPr/>
                    <a:lstStyle/>
                    <a:p>
                      <a:pPr algn="ctr"/>
                      <a:r>
                        <a:rPr lang="en-US" altLang="zh-CN" sz="1800" dirty="0"/>
                        <a:t>29.16</a:t>
                      </a:r>
                      <a:endParaRPr lang="x-none" sz="1800" dirty="0"/>
                    </a:p>
                  </a:txBody>
                  <a:tcPr anchor="ctr">
                    <a:solidFill>
                      <a:schemeClr val="accent6">
                        <a:lumMod val="20000"/>
                        <a:lumOff val="80000"/>
                      </a:schemeClr>
                    </a:solidFill>
                  </a:tcPr>
                </a:tc>
                <a:extLst>
                  <a:ext uri="{0D108BD9-81ED-4DB2-BD59-A6C34878D82A}">
                    <a16:rowId xmlns:a16="http://schemas.microsoft.com/office/drawing/2014/main" xmlns="" val="1692422576"/>
                  </a:ext>
                </a:extLst>
              </a:tr>
              <a:tr h="370840">
                <a:tc>
                  <a:txBody>
                    <a:bodyPr/>
                    <a:lstStyle/>
                    <a:p>
                      <a:pPr algn="ctr"/>
                      <a:r>
                        <a:rPr lang="en-US" altLang="zh-CN" sz="1800" dirty="0"/>
                        <a:t>Tree</a:t>
                      </a:r>
                      <a:r>
                        <a:rPr lang="zh-CN" altLang="en-US" sz="1800" dirty="0"/>
                        <a:t> </a:t>
                      </a:r>
                      <a:r>
                        <a:rPr lang="en-US" altLang="zh-CN" sz="1800" dirty="0"/>
                        <a:t>LSTM</a:t>
                      </a:r>
                      <a:endParaRPr lang="x-none" sz="1800" dirty="0"/>
                    </a:p>
                  </a:txBody>
                  <a:tcPr anchor="ctr">
                    <a:solidFill>
                      <a:schemeClr val="accent2">
                        <a:lumMod val="20000"/>
                        <a:lumOff val="80000"/>
                      </a:schemeClr>
                    </a:solidFill>
                  </a:tcPr>
                </a:tc>
                <a:tc>
                  <a:txBody>
                    <a:bodyPr/>
                    <a:lstStyle/>
                    <a:p>
                      <a:pPr algn="ctr"/>
                      <a:r>
                        <a:rPr lang="en-US" altLang="zh-CN" sz="1800" dirty="0"/>
                        <a:t>67.01</a:t>
                      </a:r>
                      <a:endParaRPr lang="x-none" sz="1800" dirty="0"/>
                    </a:p>
                  </a:txBody>
                  <a:tcPr anchor="ctr">
                    <a:solidFill>
                      <a:schemeClr val="accent2">
                        <a:lumMod val="20000"/>
                        <a:lumOff val="80000"/>
                      </a:schemeClr>
                    </a:solidFill>
                  </a:tcPr>
                </a:tc>
                <a:tc>
                  <a:txBody>
                    <a:bodyPr/>
                    <a:lstStyle/>
                    <a:p>
                      <a:pPr algn="ctr"/>
                      <a:r>
                        <a:rPr lang="en-US" altLang="zh-CN" sz="1800" dirty="0"/>
                        <a:t>52.14</a:t>
                      </a:r>
                      <a:endParaRPr lang="x-none" sz="1800" dirty="0"/>
                    </a:p>
                  </a:txBody>
                  <a:tcPr anchor="ctr">
                    <a:solidFill>
                      <a:schemeClr val="accent2">
                        <a:lumMod val="20000"/>
                        <a:lumOff val="80000"/>
                      </a:schemeClr>
                    </a:solidFill>
                  </a:tcPr>
                </a:tc>
                <a:tc>
                  <a:txBody>
                    <a:bodyPr/>
                    <a:lstStyle/>
                    <a:p>
                      <a:pPr algn="ctr"/>
                      <a:r>
                        <a:rPr lang="en-US" altLang="zh-CN" sz="1800" dirty="0"/>
                        <a:t>58.65</a:t>
                      </a:r>
                      <a:endParaRPr lang="x-none" sz="1800" dirty="0"/>
                    </a:p>
                  </a:txBody>
                  <a:tcPr anchor="ctr">
                    <a:solidFill>
                      <a:schemeClr val="accent2">
                        <a:lumMod val="20000"/>
                        <a:lumOff val="80000"/>
                      </a:schemeClr>
                    </a:solidFill>
                  </a:tcPr>
                </a:tc>
                <a:extLst>
                  <a:ext uri="{0D108BD9-81ED-4DB2-BD59-A6C34878D82A}">
                    <a16:rowId xmlns:a16="http://schemas.microsoft.com/office/drawing/2014/main" xmlns="" val="266129175"/>
                  </a:ext>
                </a:extLst>
              </a:tr>
              <a:tr h="370840">
                <a:tc>
                  <a:txBody>
                    <a:bodyPr/>
                    <a:lstStyle/>
                    <a:p>
                      <a:pPr algn="ctr"/>
                      <a:r>
                        <a:rPr lang="en-US" altLang="zh-CN" sz="1800" dirty="0" err="1"/>
                        <a:t>GEANet</a:t>
                      </a:r>
                      <a:endParaRPr lang="x-none" sz="1800" dirty="0"/>
                    </a:p>
                  </a:txBody>
                  <a:tcPr anchor="ctr">
                    <a:solidFill>
                      <a:schemeClr val="accent2">
                        <a:lumMod val="20000"/>
                        <a:lumOff val="80000"/>
                      </a:schemeClr>
                    </a:solidFill>
                  </a:tcPr>
                </a:tc>
                <a:tc>
                  <a:txBody>
                    <a:bodyPr/>
                    <a:lstStyle/>
                    <a:p>
                      <a:pPr algn="ctr"/>
                      <a:r>
                        <a:rPr lang="en-US" altLang="zh-CN" sz="1800" dirty="0"/>
                        <a:t>64.61</a:t>
                      </a:r>
                      <a:endParaRPr lang="x-none" sz="1800" dirty="0"/>
                    </a:p>
                  </a:txBody>
                  <a:tcPr anchor="ctr">
                    <a:solidFill>
                      <a:schemeClr val="accent2">
                        <a:lumMod val="20000"/>
                        <a:lumOff val="80000"/>
                      </a:schemeClr>
                    </a:solidFill>
                  </a:tcPr>
                </a:tc>
                <a:tc>
                  <a:txBody>
                    <a:bodyPr/>
                    <a:lstStyle/>
                    <a:p>
                      <a:pPr algn="ctr"/>
                      <a:r>
                        <a:rPr lang="en-US" altLang="zh-CN" sz="1800" dirty="0"/>
                        <a:t>56.11</a:t>
                      </a:r>
                      <a:endParaRPr lang="x-none" sz="1800" dirty="0"/>
                    </a:p>
                  </a:txBody>
                  <a:tcPr anchor="ctr">
                    <a:solidFill>
                      <a:schemeClr val="accent2">
                        <a:lumMod val="20000"/>
                        <a:lumOff val="80000"/>
                      </a:schemeClr>
                    </a:solidFill>
                  </a:tcPr>
                </a:tc>
                <a:tc>
                  <a:txBody>
                    <a:bodyPr/>
                    <a:lstStyle/>
                    <a:p>
                      <a:pPr algn="ctr"/>
                      <a:r>
                        <a:rPr lang="en-US" altLang="zh-CN" sz="1800" dirty="0"/>
                        <a:t>60.06</a:t>
                      </a:r>
                      <a:endParaRPr lang="x-none" sz="1800" dirty="0"/>
                    </a:p>
                  </a:txBody>
                  <a:tcPr anchor="ctr">
                    <a:solidFill>
                      <a:schemeClr val="accent2">
                        <a:lumMod val="20000"/>
                        <a:lumOff val="80000"/>
                      </a:schemeClr>
                    </a:solidFill>
                  </a:tcPr>
                </a:tc>
                <a:extLst>
                  <a:ext uri="{0D108BD9-81ED-4DB2-BD59-A6C34878D82A}">
                    <a16:rowId xmlns:a16="http://schemas.microsoft.com/office/drawing/2014/main" xmlns="" val="529783006"/>
                  </a:ext>
                </a:extLst>
              </a:tr>
              <a:tr h="370840">
                <a:tc>
                  <a:txBody>
                    <a:bodyPr/>
                    <a:lstStyle/>
                    <a:p>
                      <a:pPr algn="ctr"/>
                      <a:r>
                        <a:rPr lang="en-US" altLang="zh-CN" sz="1800" dirty="0"/>
                        <a:t>BEESL</a:t>
                      </a:r>
                      <a:endParaRPr lang="x-none" sz="1800" dirty="0"/>
                    </a:p>
                  </a:txBody>
                  <a:tcPr anchor="ctr">
                    <a:solidFill>
                      <a:schemeClr val="accent2">
                        <a:lumMod val="20000"/>
                        <a:lumOff val="80000"/>
                      </a:schemeClr>
                    </a:solidFill>
                  </a:tcPr>
                </a:tc>
                <a:tc>
                  <a:txBody>
                    <a:bodyPr/>
                    <a:lstStyle/>
                    <a:p>
                      <a:pPr algn="ctr"/>
                      <a:r>
                        <a:rPr lang="en-US" altLang="zh-CN" sz="1800" dirty="0"/>
                        <a:t>69.72</a:t>
                      </a:r>
                      <a:endParaRPr lang="x-none" sz="1800" dirty="0"/>
                    </a:p>
                  </a:txBody>
                  <a:tcPr anchor="ctr">
                    <a:solidFill>
                      <a:schemeClr val="accent2">
                        <a:lumMod val="20000"/>
                        <a:lumOff val="80000"/>
                      </a:schemeClr>
                    </a:solidFill>
                  </a:tcPr>
                </a:tc>
                <a:tc>
                  <a:txBody>
                    <a:bodyPr/>
                    <a:lstStyle/>
                    <a:p>
                      <a:pPr algn="ctr"/>
                      <a:r>
                        <a:rPr lang="en-US" altLang="zh-CN" sz="1800" dirty="0"/>
                        <a:t>53.00</a:t>
                      </a:r>
                      <a:endParaRPr lang="x-none" sz="1800" dirty="0"/>
                    </a:p>
                  </a:txBody>
                  <a:tcPr anchor="ctr">
                    <a:solidFill>
                      <a:schemeClr val="accent2">
                        <a:lumMod val="20000"/>
                        <a:lumOff val="80000"/>
                      </a:schemeClr>
                    </a:solidFill>
                  </a:tcPr>
                </a:tc>
                <a:tc>
                  <a:txBody>
                    <a:bodyPr/>
                    <a:lstStyle/>
                    <a:p>
                      <a:pPr algn="ctr"/>
                      <a:r>
                        <a:rPr lang="en-US" altLang="zh-CN" sz="1800" dirty="0"/>
                        <a:t>60.22</a:t>
                      </a:r>
                      <a:endParaRPr lang="x-none" sz="1800" dirty="0"/>
                    </a:p>
                  </a:txBody>
                  <a:tcPr anchor="ctr">
                    <a:solidFill>
                      <a:schemeClr val="accent2">
                        <a:lumMod val="20000"/>
                        <a:lumOff val="80000"/>
                      </a:schemeClr>
                    </a:solidFill>
                  </a:tcPr>
                </a:tc>
                <a:extLst>
                  <a:ext uri="{0D108BD9-81ED-4DB2-BD59-A6C34878D82A}">
                    <a16:rowId xmlns:a16="http://schemas.microsoft.com/office/drawing/2014/main" xmlns="" val="713698319"/>
                  </a:ext>
                </a:extLst>
              </a:tr>
              <a:tr h="370840">
                <a:tc>
                  <a:txBody>
                    <a:bodyPr/>
                    <a:lstStyle/>
                    <a:p>
                      <a:pPr algn="ctr"/>
                      <a:r>
                        <a:rPr lang="en-US" altLang="zh-CN" sz="1800" b="1" dirty="0" err="1"/>
                        <a:t>DeepEM</a:t>
                      </a:r>
                      <a:endParaRPr lang="x-none" sz="1800" b="1" dirty="0"/>
                    </a:p>
                  </a:txBody>
                  <a:tcPr anchor="ctr">
                    <a:solidFill>
                      <a:schemeClr val="accent2">
                        <a:lumMod val="20000"/>
                        <a:lumOff val="80000"/>
                      </a:schemeClr>
                    </a:solidFill>
                  </a:tcPr>
                </a:tc>
                <a:tc>
                  <a:txBody>
                    <a:bodyPr/>
                    <a:lstStyle/>
                    <a:p>
                      <a:pPr algn="ctr"/>
                      <a:r>
                        <a:rPr lang="en-US" altLang="zh-CN" sz="1800" b="1" dirty="0"/>
                        <a:t>71.71</a:t>
                      </a:r>
                      <a:endParaRPr lang="x-none" sz="1800" b="1" dirty="0"/>
                    </a:p>
                  </a:txBody>
                  <a:tcPr anchor="ctr">
                    <a:solidFill>
                      <a:schemeClr val="accent2">
                        <a:lumMod val="20000"/>
                        <a:lumOff val="80000"/>
                      </a:schemeClr>
                    </a:solidFill>
                  </a:tcPr>
                </a:tc>
                <a:tc>
                  <a:txBody>
                    <a:bodyPr/>
                    <a:lstStyle/>
                    <a:p>
                      <a:pPr algn="ctr"/>
                      <a:r>
                        <a:rPr lang="en-US" altLang="zh-CN" sz="1800" b="1" dirty="0"/>
                        <a:t>56.20</a:t>
                      </a:r>
                      <a:endParaRPr lang="x-none" sz="1800" b="1" dirty="0"/>
                    </a:p>
                  </a:txBody>
                  <a:tcPr anchor="ctr">
                    <a:solidFill>
                      <a:schemeClr val="accent2">
                        <a:lumMod val="20000"/>
                        <a:lumOff val="80000"/>
                      </a:schemeClr>
                    </a:solidFill>
                  </a:tcPr>
                </a:tc>
                <a:tc>
                  <a:txBody>
                    <a:bodyPr/>
                    <a:lstStyle/>
                    <a:p>
                      <a:pPr algn="ctr"/>
                      <a:r>
                        <a:rPr lang="en-US" altLang="zh-CN" sz="1800" b="1" dirty="0"/>
                        <a:t>63.02</a:t>
                      </a:r>
                      <a:endParaRPr lang="x-none" sz="1800" b="1" dirty="0"/>
                    </a:p>
                  </a:txBody>
                  <a:tcPr anchor="ctr">
                    <a:solidFill>
                      <a:schemeClr val="accent2">
                        <a:lumMod val="20000"/>
                        <a:lumOff val="80000"/>
                      </a:schemeClr>
                    </a:solidFill>
                  </a:tcPr>
                </a:tc>
                <a:extLst>
                  <a:ext uri="{0D108BD9-81ED-4DB2-BD59-A6C34878D82A}">
                    <a16:rowId xmlns:a16="http://schemas.microsoft.com/office/drawing/2014/main" xmlns="" val="4267897913"/>
                  </a:ext>
                </a:extLst>
              </a:tr>
              <a:tr h="370840">
                <a:tc>
                  <a:txBody>
                    <a:bodyPr/>
                    <a:lstStyle/>
                    <a:p>
                      <a:pPr algn="ctr"/>
                      <a:r>
                        <a:rPr lang="en-US" altLang="zh-CN" sz="1800" dirty="0"/>
                        <a:t>Bert-Flat</a:t>
                      </a:r>
                      <a:endParaRPr lang="x-none" sz="1800" dirty="0"/>
                    </a:p>
                  </a:txBody>
                  <a:tcPr anchor="ctr">
                    <a:solidFill>
                      <a:schemeClr val="accent1">
                        <a:lumMod val="20000"/>
                        <a:lumOff val="80000"/>
                      </a:schemeClr>
                    </a:solidFill>
                  </a:tcPr>
                </a:tc>
                <a:tc>
                  <a:txBody>
                    <a:bodyPr/>
                    <a:lstStyle/>
                    <a:p>
                      <a:pPr algn="ctr"/>
                      <a:r>
                        <a:rPr lang="en-US" altLang="zh-CN" sz="1800" dirty="0"/>
                        <a:t>64.68</a:t>
                      </a:r>
                      <a:endParaRPr lang="x-none" sz="1800" dirty="0"/>
                    </a:p>
                  </a:txBody>
                  <a:tcPr anchor="ctr">
                    <a:solidFill>
                      <a:schemeClr val="accent1">
                        <a:lumMod val="20000"/>
                        <a:lumOff val="80000"/>
                      </a:schemeClr>
                    </a:solidFill>
                  </a:tcPr>
                </a:tc>
                <a:tc>
                  <a:txBody>
                    <a:bodyPr/>
                    <a:lstStyle/>
                    <a:p>
                      <a:pPr algn="ctr"/>
                      <a:r>
                        <a:rPr lang="en-US" altLang="zh-CN" sz="1800" dirty="0"/>
                        <a:t>52.98</a:t>
                      </a:r>
                      <a:endParaRPr lang="x-none" sz="1800" dirty="0"/>
                    </a:p>
                  </a:txBody>
                  <a:tcPr anchor="ctr">
                    <a:solidFill>
                      <a:schemeClr val="accent1">
                        <a:lumMod val="20000"/>
                        <a:lumOff val="80000"/>
                      </a:schemeClr>
                    </a:solidFill>
                  </a:tcPr>
                </a:tc>
                <a:tc>
                  <a:txBody>
                    <a:bodyPr/>
                    <a:lstStyle/>
                    <a:p>
                      <a:pPr algn="ctr"/>
                      <a:r>
                        <a:rPr lang="en-US" altLang="zh-CN" sz="1800" dirty="0"/>
                        <a:t>58.25</a:t>
                      </a:r>
                      <a:endParaRPr lang="x-none" sz="1800" dirty="0"/>
                    </a:p>
                  </a:txBody>
                  <a:tcPr anchor="ctr">
                    <a:solidFill>
                      <a:schemeClr val="accent1">
                        <a:lumMod val="20000"/>
                        <a:lumOff val="80000"/>
                      </a:schemeClr>
                    </a:solidFill>
                  </a:tcPr>
                </a:tc>
                <a:extLst>
                  <a:ext uri="{0D108BD9-81ED-4DB2-BD59-A6C34878D82A}">
                    <a16:rowId xmlns:a16="http://schemas.microsoft.com/office/drawing/2014/main" xmlns="" val="2294488245"/>
                  </a:ext>
                </a:extLst>
              </a:tr>
              <a:tr h="370840">
                <a:tc>
                  <a:txBody>
                    <a:bodyPr/>
                    <a:lstStyle/>
                    <a:p>
                      <a:pPr algn="ctr"/>
                      <a:r>
                        <a:rPr lang="en-US" altLang="zh-CN" sz="1800" dirty="0"/>
                        <a:t>BERT-AMR</a:t>
                      </a:r>
                      <a:endParaRPr lang="x-none" sz="1800" dirty="0"/>
                    </a:p>
                  </a:txBody>
                  <a:tcPr anchor="ctr">
                    <a:solidFill>
                      <a:schemeClr val="accent1">
                        <a:lumMod val="20000"/>
                        <a:lumOff val="80000"/>
                      </a:schemeClr>
                    </a:solidFill>
                  </a:tcPr>
                </a:tc>
                <a:tc>
                  <a:txBody>
                    <a:bodyPr/>
                    <a:lstStyle/>
                    <a:p>
                      <a:pPr algn="ctr"/>
                      <a:r>
                        <a:rPr lang="en-US" altLang="zh-CN" sz="1800" dirty="0"/>
                        <a:t>68.39</a:t>
                      </a:r>
                      <a:endParaRPr lang="x-none" sz="1800" dirty="0"/>
                    </a:p>
                  </a:txBody>
                  <a:tcPr anchor="ctr">
                    <a:solidFill>
                      <a:schemeClr val="accent1">
                        <a:lumMod val="20000"/>
                        <a:lumOff val="80000"/>
                      </a:schemeClr>
                    </a:solidFill>
                  </a:tcPr>
                </a:tc>
                <a:tc>
                  <a:txBody>
                    <a:bodyPr/>
                    <a:lstStyle/>
                    <a:p>
                      <a:pPr algn="ctr"/>
                      <a:r>
                        <a:rPr lang="en-US" altLang="zh-CN" sz="1800" dirty="0"/>
                        <a:t>53.58</a:t>
                      </a:r>
                      <a:endParaRPr lang="x-none" sz="1800" dirty="0"/>
                    </a:p>
                  </a:txBody>
                  <a:tcPr anchor="ctr">
                    <a:solidFill>
                      <a:schemeClr val="accent1">
                        <a:lumMod val="20000"/>
                        <a:lumOff val="80000"/>
                      </a:schemeClr>
                    </a:solidFill>
                  </a:tcPr>
                </a:tc>
                <a:tc>
                  <a:txBody>
                    <a:bodyPr/>
                    <a:lstStyle/>
                    <a:p>
                      <a:pPr algn="ctr"/>
                      <a:r>
                        <a:rPr lang="en-US" altLang="zh-CN" sz="1800" dirty="0"/>
                        <a:t>60.09</a:t>
                      </a:r>
                      <a:endParaRPr lang="x-none" sz="1800" dirty="0"/>
                    </a:p>
                  </a:txBody>
                  <a:tcPr anchor="ctr">
                    <a:solidFill>
                      <a:schemeClr val="accent1">
                        <a:lumMod val="20000"/>
                        <a:lumOff val="80000"/>
                      </a:schemeClr>
                    </a:solidFill>
                  </a:tcPr>
                </a:tc>
                <a:extLst>
                  <a:ext uri="{0D108BD9-81ED-4DB2-BD59-A6C34878D82A}">
                    <a16:rowId xmlns:a16="http://schemas.microsoft.com/office/drawing/2014/main" xmlns="" val="2098787791"/>
                  </a:ext>
                </a:extLst>
              </a:tr>
              <a:tr h="370840">
                <a:tc>
                  <a:txBody>
                    <a:bodyPr/>
                    <a:lstStyle/>
                    <a:p>
                      <a:pPr algn="ctr"/>
                      <a:r>
                        <a:rPr lang="en-US" altLang="zh-CN" sz="1800" b="1" dirty="0"/>
                        <a:t>BERT-AMR-KG</a:t>
                      </a:r>
                      <a:endParaRPr lang="x-none" sz="1800" b="1" dirty="0"/>
                    </a:p>
                  </a:txBody>
                  <a:tcPr anchor="ctr">
                    <a:solidFill>
                      <a:schemeClr val="accent1">
                        <a:lumMod val="20000"/>
                        <a:lumOff val="80000"/>
                      </a:schemeClr>
                    </a:solidFill>
                  </a:tcPr>
                </a:tc>
                <a:tc>
                  <a:txBody>
                    <a:bodyPr/>
                    <a:lstStyle/>
                    <a:p>
                      <a:pPr algn="ctr"/>
                      <a:r>
                        <a:rPr lang="en-US" altLang="zh-CN" sz="1800" b="1" dirty="0"/>
                        <a:t>72.74</a:t>
                      </a:r>
                      <a:endParaRPr lang="x-none" sz="1800" b="1" dirty="0"/>
                    </a:p>
                  </a:txBody>
                  <a:tcPr anchor="ctr">
                    <a:solidFill>
                      <a:schemeClr val="accent1">
                        <a:lumMod val="20000"/>
                        <a:lumOff val="80000"/>
                      </a:schemeClr>
                    </a:solidFill>
                  </a:tcPr>
                </a:tc>
                <a:tc>
                  <a:txBody>
                    <a:bodyPr/>
                    <a:lstStyle/>
                    <a:p>
                      <a:pPr algn="ctr"/>
                      <a:r>
                        <a:rPr lang="en-US" altLang="zh-CN" sz="1800" b="1" dirty="0"/>
                        <a:t>55.62</a:t>
                      </a:r>
                      <a:endParaRPr lang="x-none" sz="1800" b="1" dirty="0"/>
                    </a:p>
                  </a:txBody>
                  <a:tcPr anchor="ctr">
                    <a:solidFill>
                      <a:schemeClr val="accent1">
                        <a:lumMod val="20000"/>
                        <a:lumOff val="80000"/>
                      </a:schemeClr>
                    </a:solidFill>
                  </a:tcPr>
                </a:tc>
                <a:tc>
                  <a:txBody>
                    <a:bodyPr/>
                    <a:lstStyle/>
                    <a:p>
                      <a:pPr algn="ctr"/>
                      <a:r>
                        <a:rPr lang="en-US" altLang="zh-CN" sz="1800" b="1" dirty="0"/>
                        <a:t>63.04</a:t>
                      </a:r>
                      <a:endParaRPr lang="x-none" sz="1800" b="1" dirty="0"/>
                    </a:p>
                  </a:txBody>
                  <a:tcPr anchor="ctr">
                    <a:solidFill>
                      <a:schemeClr val="accent1">
                        <a:lumMod val="20000"/>
                        <a:lumOff val="80000"/>
                      </a:schemeClr>
                    </a:solidFill>
                  </a:tcPr>
                </a:tc>
                <a:extLst>
                  <a:ext uri="{0D108BD9-81ED-4DB2-BD59-A6C34878D82A}">
                    <a16:rowId xmlns:a16="http://schemas.microsoft.com/office/drawing/2014/main" xmlns="" val="4204191823"/>
                  </a:ext>
                </a:extLst>
              </a:tr>
            </a:tbl>
          </a:graphicData>
        </a:graphic>
      </p:graphicFrame>
      <p:sp>
        <p:nvSpPr>
          <p:cNvPr id="12" name="Title 1">
            <a:extLst>
              <a:ext uri="{FF2B5EF4-FFF2-40B4-BE49-F238E27FC236}">
                <a16:creationId xmlns:a16="http://schemas.microsoft.com/office/drawing/2014/main" xmlns="" id="{12193DC5-2A0C-4DFA-8A56-529F67A35CAC}"/>
              </a:ext>
            </a:extLst>
          </p:cNvPr>
          <p:cNvSpPr>
            <a:spLocks noGrp="1"/>
          </p:cNvSpPr>
          <p:nvPr>
            <p:ph type="title"/>
          </p:nvPr>
        </p:nvSpPr>
        <p:spPr>
          <a:xfrm>
            <a:off x="1353410" y="0"/>
            <a:ext cx="8832495" cy="1206501"/>
          </a:xfrm>
        </p:spPr>
        <p:txBody>
          <a:bodyPr/>
          <a:lstStyle/>
          <a:p>
            <a:r>
              <a:rPr lang="en-US" sz="2800" b="1" dirty="0" smtClean="0">
                <a:latin typeface="Arial"/>
                <a:cs typeface="Arial"/>
              </a:rPr>
              <a:t>Event EXTRACTION </a:t>
            </a:r>
            <a:r>
              <a:rPr lang="en-US" sz="2800" b="1" dirty="0">
                <a:latin typeface="Arial"/>
                <a:cs typeface="Arial"/>
              </a:rPr>
              <a:t>Results</a:t>
            </a:r>
          </a:p>
        </p:txBody>
      </p:sp>
    </p:spTree>
    <p:extLst>
      <p:ext uri="{BB962C8B-B14F-4D97-AF65-F5344CB8AC3E}">
        <p14:creationId xmlns:p14="http://schemas.microsoft.com/office/powerpoint/2010/main" val="13497089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C81DF28-3339-D84B-B656-CFF42F4485A3}"/>
              </a:ext>
            </a:extLst>
          </p:cNvPr>
          <p:cNvSpPr>
            <a:spLocks noGrp="1"/>
          </p:cNvSpPr>
          <p:nvPr>
            <p:ph type="title"/>
          </p:nvPr>
        </p:nvSpPr>
        <p:spPr>
          <a:xfrm>
            <a:off x="406275" y="380391"/>
            <a:ext cx="9822759" cy="806948"/>
          </a:xfrm>
        </p:spPr>
        <p:txBody>
          <a:bodyPr>
            <a:noAutofit/>
          </a:bodyPr>
          <a:lstStyle/>
          <a:p>
            <a:pPr algn="ctr"/>
            <a:r>
              <a:rPr lang="en-US" sz="2800" b="1" dirty="0">
                <a:latin typeface="Arial"/>
                <a:cs typeface="Arial"/>
              </a:rPr>
              <a:t>Qualitative analysis</a:t>
            </a:r>
          </a:p>
        </p:txBody>
      </p:sp>
      <p:pic>
        <p:nvPicPr>
          <p:cNvPr id="3" name="Picture 2">
            <a:extLst>
              <a:ext uri="{FF2B5EF4-FFF2-40B4-BE49-F238E27FC236}">
                <a16:creationId xmlns="" xmlns:a16="http://schemas.microsoft.com/office/drawing/2014/main" id="{3BFFC9F7-09ED-8245-AA4E-D9FDD982A8B1}"/>
              </a:ext>
            </a:extLst>
          </p:cNvPr>
          <p:cNvPicPr>
            <a:picLocks noChangeAspect="1"/>
          </p:cNvPicPr>
          <p:nvPr/>
        </p:nvPicPr>
        <p:blipFill>
          <a:blip r:embed="rId2"/>
          <a:stretch>
            <a:fillRect/>
          </a:stretch>
        </p:blipFill>
        <p:spPr>
          <a:xfrm>
            <a:off x="406275" y="1187339"/>
            <a:ext cx="11379449" cy="2895563"/>
          </a:xfrm>
          <a:prstGeom prst="rect">
            <a:avLst/>
          </a:prstGeom>
        </p:spPr>
      </p:pic>
      <p:sp>
        <p:nvSpPr>
          <p:cNvPr id="6" name="Title 1">
            <a:extLst>
              <a:ext uri="{FF2B5EF4-FFF2-40B4-BE49-F238E27FC236}">
                <a16:creationId xmlns="" xmlns:a16="http://schemas.microsoft.com/office/drawing/2014/main" id="{39AA5221-8264-DC44-9B4D-CECF650AD90F}"/>
              </a:ext>
            </a:extLst>
          </p:cNvPr>
          <p:cNvSpPr txBox="1">
            <a:spLocks/>
          </p:cNvSpPr>
          <p:nvPr/>
        </p:nvSpPr>
        <p:spPr>
          <a:xfrm>
            <a:off x="1184619" y="4342559"/>
            <a:ext cx="9822759" cy="80694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altLang="zh-CN" sz="2400" b="1" kern="0" dirty="0">
                <a:latin typeface="+mn-lt"/>
              </a:rPr>
              <a:t>Explanation</a:t>
            </a:r>
            <a:r>
              <a:rPr lang="zh-CN" altLang="en-US" sz="2400" b="1" kern="0" dirty="0">
                <a:latin typeface="+mn-lt"/>
              </a:rPr>
              <a:t> </a:t>
            </a:r>
            <a:r>
              <a:rPr lang="en-US" altLang="zh-CN" sz="2400" b="1" kern="0" dirty="0">
                <a:latin typeface="+mn-lt"/>
              </a:rPr>
              <a:t>#1:</a:t>
            </a:r>
            <a:r>
              <a:rPr lang="zh-CN" altLang="en-US" sz="2400" b="1" kern="0" dirty="0">
                <a:latin typeface="+mn-lt"/>
              </a:rPr>
              <a:t> </a:t>
            </a:r>
            <a:r>
              <a:rPr lang="en-US" altLang="zh-CN" sz="2400" kern="0" dirty="0">
                <a:latin typeface="+mn-lt"/>
              </a:rPr>
              <a:t>AMR</a:t>
            </a:r>
            <a:r>
              <a:rPr lang="zh-CN" altLang="en-US" sz="2400" kern="0" dirty="0">
                <a:latin typeface="+mn-lt"/>
              </a:rPr>
              <a:t> </a:t>
            </a:r>
            <a:r>
              <a:rPr lang="en-US" altLang="zh-CN" sz="2400" kern="0" dirty="0">
                <a:latin typeface="+mn-lt"/>
              </a:rPr>
              <a:t>helps</a:t>
            </a:r>
            <a:r>
              <a:rPr lang="zh-CN" altLang="en-US" sz="2400" kern="0" dirty="0">
                <a:latin typeface="+mn-lt"/>
              </a:rPr>
              <a:t> </a:t>
            </a:r>
            <a:r>
              <a:rPr lang="en-US" altLang="zh-CN" sz="2400" kern="0" dirty="0">
                <a:latin typeface="+mn-lt"/>
              </a:rPr>
              <a:t>to</a:t>
            </a:r>
            <a:r>
              <a:rPr lang="zh-CN" altLang="en-US" sz="2400" kern="0" dirty="0">
                <a:latin typeface="+mn-lt"/>
              </a:rPr>
              <a:t> </a:t>
            </a:r>
            <a:r>
              <a:rPr lang="en-US" altLang="zh-CN" sz="2400" kern="0" dirty="0">
                <a:latin typeface="+mn-lt"/>
              </a:rPr>
              <a:t>link</a:t>
            </a:r>
            <a:r>
              <a:rPr lang="zh-CN" altLang="en-US" sz="2400" kern="0" dirty="0">
                <a:latin typeface="+mn-lt"/>
              </a:rPr>
              <a:t> </a:t>
            </a:r>
            <a:r>
              <a:rPr lang="en-US" altLang="zh-CN" sz="2400" kern="0" dirty="0">
                <a:latin typeface="+mn-lt"/>
              </a:rPr>
              <a:t>the</a:t>
            </a:r>
            <a:r>
              <a:rPr lang="zh-CN" altLang="en-US" sz="2400" kern="0" dirty="0">
                <a:latin typeface="+mn-lt"/>
              </a:rPr>
              <a:t> </a:t>
            </a:r>
            <a:r>
              <a:rPr lang="en-US" altLang="zh-CN" sz="2400" kern="0" dirty="0">
                <a:latin typeface="+mn-lt"/>
              </a:rPr>
              <a:t>trigger</a:t>
            </a:r>
            <a:r>
              <a:rPr lang="zh-CN" altLang="en-US" sz="2400" kern="0" dirty="0">
                <a:latin typeface="+mn-lt"/>
              </a:rPr>
              <a:t> </a:t>
            </a:r>
            <a:r>
              <a:rPr lang="en-US" altLang="zh-CN" sz="2400" kern="0" dirty="0">
                <a:latin typeface="+mn-lt"/>
              </a:rPr>
              <a:t>“bind”</a:t>
            </a:r>
            <a:r>
              <a:rPr lang="zh-CN" altLang="en-US" sz="2400" kern="0" dirty="0">
                <a:latin typeface="+mn-lt"/>
              </a:rPr>
              <a:t> </a:t>
            </a:r>
            <a:r>
              <a:rPr lang="en-US" altLang="zh-CN" sz="2400" kern="0" dirty="0">
                <a:latin typeface="+mn-lt"/>
              </a:rPr>
              <a:t>to</a:t>
            </a:r>
            <a:r>
              <a:rPr lang="zh-CN" altLang="en-US" sz="2400" kern="0" dirty="0">
                <a:latin typeface="+mn-lt"/>
              </a:rPr>
              <a:t> </a:t>
            </a:r>
            <a:r>
              <a:rPr lang="en-US" altLang="zh-CN" sz="2400" kern="0" dirty="0">
                <a:latin typeface="+mn-lt"/>
              </a:rPr>
              <a:t>entity</a:t>
            </a:r>
            <a:r>
              <a:rPr lang="zh-CN" altLang="en-US" sz="2400" kern="0" dirty="0">
                <a:latin typeface="+mn-lt"/>
              </a:rPr>
              <a:t> </a:t>
            </a:r>
            <a:r>
              <a:rPr lang="en-US" altLang="zh-CN" sz="2400" kern="0" dirty="0">
                <a:latin typeface="+mn-lt"/>
              </a:rPr>
              <a:t>“CAII”</a:t>
            </a:r>
            <a:r>
              <a:rPr lang="zh-CN" altLang="en-US" sz="2400" kern="0" dirty="0">
                <a:latin typeface="+mn-lt"/>
              </a:rPr>
              <a:t> </a:t>
            </a:r>
            <a:r>
              <a:rPr lang="en-US" altLang="zh-CN" sz="2400" kern="0" dirty="0">
                <a:latin typeface="+mn-lt"/>
              </a:rPr>
              <a:t>although</a:t>
            </a:r>
            <a:r>
              <a:rPr lang="zh-CN" altLang="en-US" sz="2400" kern="0" dirty="0">
                <a:latin typeface="+mn-lt"/>
              </a:rPr>
              <a:t> </a:t>
            </a:r>
            <a:r>
              <a:rPr lang="en-US" altLang="zh-CN" sz="2400" kern="0" dirty="0">
                <a:latin typeface="+mn-lt"/>
              </a:rPr>
              <a:t>they</a:t>
            </a:r>
            <a:r>
              <a:rPr lang="zh-CN" altLang="en-US" sz="2400" kern="0" dirty="0">
                <a:latin typeface="+mn-lt"/>
              </a:rPr>
              <a:t> </a:t>
            </a:r>
            <a:r>
              <a:rPr lang="en-US" altLang="zh-CN" sz="2400" kern="0" dirty="0">
                <a:latin typeface="+mn-lt"/>
              </a:rPr>
              <a:t>are</a:t>
            </a:r>
            <a:r>
              <a:rPr lang="zh-CN" altLang="en-US" sz="2400" kern="0" dirty="0">
                <a:latin typeface="+mn-lt"/>
              </a:rPr>
              <a:t> </a:t>
            </a:r>
            <a:r>
              <a:rPr lang="en-US" altLang="zh-CN" sz="2400" kern="0" dirty="0">
                <a:latin typeface="+mn-lt"/>
              </a:rPr>
              <a:t>located</a:t>
            </a:r>
            <a:r>
              <a:rPr lang="zh-CN" altLang="en-US" sz="2400" kern="0" dirty="0">
                <a:latin typeface="+mn-lt"/>
              </a:rPr>
              <a:t> </a:t>
            </a:r>
            <a:r>
              <a:rPr lang="en-US" altLang="zh-CN" sz="2400" kern="0" dirty="0">
                <a:latin typeface="+mn-lt"/>
              </a:rPr>
              <a:t>far</a:t>
            </a:r>
            <a:r>
              <a:rPr lang="zh-CN" altLang="en-US" sz="2400" kern="0" dirty="0">
                <a:latin typeface="+mn-lt"/>
              </a:rPr>
              <a:t> </a:t>
            </a:r>
            <a:r>
              <a:rPr lang="en-US" altLang="zh-CN" sz="2400" kern="0" dirty="0">
                <a:latin typeface="+mn-lt"/>
              </a:rPr>
              <a:t>away</a:t>
            </a:r>
            <a:r>
              <a:rPr lang="zh-CN" altLang="en-US" sz="2400" kern="0" dirty="0">
                <a:latin typeface="+mn-lt"/>
              </a:rPr>
              <a:t> </a:t>
            </a:r>
            <a:r>
              <a:rPr lang="en-US" altLang="zh-CN" sz="2400" kern="0" dirty="0">
                <a:latin typeface="+mn-lt"/>
              </a:rPr>
              <a:t>from</a:t>
            </a:r>
            <a:r>
              <a:rPr lang="zh-CN" altLang="en-US" sz="2400" kern="0" dirty="0">
                <a:latin typeface="+mn-lt"/>
              </a:rPr>
              <a:t> </a:t>
            </a:r>
            <a:r>
              <a:rPr lang="en-US" altLang="zh-CN" sz="2400" kern="0" dirty="0">
                <a:latin typeface="+mn-lt"/>
              </a:rPr>
              <a:t>each</a:t>
            </a:r>
            <a:r>
              <a:rPr lang="zh-CN" altLang="en-US" sz="2400" kern="0" dirty="0">
                <a:latin typeface="+mn-lt"/>
              </a:rPr>
              <a:t> </a:t>
            </a:r>
            <a:r>
              <a:rPr lang="en-US" altLang="zh-CN" sz="2400" kern="0" dirty="0">
                <a:latin typeface="+mn-lt"/>
              </a:rPr>
              <a:t>other</a:t>
            </a:r>
            <a:r>
              <a:rPr lang="zh-CN" altLang="en-US" sz="2400" kern="0" dirty="0">
                <a:latin typeface="+mn-lt"/>
              </a:rPr>
              <a:t> </a:t>
            </a:r>
            <a:r>
              <a:rPr lang="en-US" altLang="zh-CN" sz="2400" kern="0" dirty="0">
                <a:latin typeface="+mn-lt"/>
              </a:rPr>
              <a:t>in</a:t>
            </a:r>
            <a:r>
              <a:rPr lang="zh-CN" altLang="en-US" sz="2400" kern="0" dirty="0">
                <a:latin typeface="+mn-lt"/>
              </a:rPr>
              <a:t> </a:t>
            </a:r>
            <a:r>
              <a:rPr lang="en-US" altLang="zh-CN" sz="2400" kern="0" dirty="0">
                <a:latin typeface="+mn-lt"/>
              </a:rPr>
              <a:t>the</a:t>
            </a:r>
            <a:r>
              <a:rPr lang="zh-CN" altLang="en-US" sz="2400" kern="0" dirty="0">
                <a:latin typeface="+mn-lt"/>
              </a:rPr>
              <a:t> </a:t>
            </a:r>
            <a:r>
              <a:rPr lang="en-US" altLang="zh-CN" sz="2400" kern="0" dirty="0">
                <a:latin typeface="+mn-lt"/>
              </a:rPr>
              <a:t>sentence.</a:t>
            </a:r>
            <a:r>
              <a:rPr lang="zh-CN" altLang="en-US" sz="2400" b="1" kern="0" dirty="0">
                <a:latin typeface="+mn-lt"/>
              </a:rPr>
              <a:t> </a:t>
            </a:r>
            <a:endParaRPr lang="en-US" sz="2400" kern="0" dirty="0">
              <a:latin typeface="+mn-lt"/>
            </a:endParaRPr>
          </a:p>
        </p:txBody>
      </p:sp>
      <p:sp>
        <p:nvSpPr>
          <p:cNvPr id="8" name="Title 1">
            <a:extLst>
              <a:ext uri="{FF2B5EF4-FFF2-40B4-BE49-F238E27FC236}">
                <a16:creationId xmlns="" xmlns:a16="http://schemas.microsoft.com/office/drawing/2014/main" id="{7DC66930-39A7-FA41-9285-F0687F4AA06E}"/>
              </a:ext>
            </a:extLst>
          </p:cNvPr>
          <p:cNvSpPr txBox="1">
            <a:spLocks/>
          </p:cNvSpPr>
          <p:nvPr/>
        </p:nvSpPr>
        <p:spPr>
          <a:xfrm>
            <a:off x="1184619" y="5267187"/>
            <a:ext cx="9822759" cy="80694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altLang="zh-CN" sz="2400" b="1" kern="0" dirty="0">
                <a:latin typeface="+mn-lt"/>
              </a:rPr>
              <a:t>Explanation</a:t>
            </a:r>
            <a:r>
              <a:rPr lang="zh-CN" altLang="en-US" sz="2400" b="1" kern="0" dirty="0">
                <a:latin typeface="+mn-lt"/>
              </a:rPr>
              <a:t> </a:t>
            </a:r>
            <a:r>
              <a:rPr lang="en-US" altLang="zh-CN" sz="2400" b="1" kern="0" dirty="0">
                <a:latin typeface="+mn-lt"/>
              </a:rPr>
              <a:t>#2:</a:t>
            </a:r>
            <a:r>
              <a:rPr lang="zh-CN" altLang="en-US" sz="2400" b="1" kern="0" dirty="0">
                <a:latin typeface="+mn-lt"/>
              </a:rPr>
              <a:t> </a:t>
            </a:r>
            <a:r>
              <a:rPr lang="en-US" altLang="zh-CN" sz="2400" kern="0" dirty="0">
                <a:latin typeface="+mn-lt"/>
              </a:rPr>
              <a:t>External</a:t>
            </a:r>
            <a:r>
              <a:rPr lang="zh-CN" altLang="en-US" sz="2400" kern="0" dirty="0">
                <a:latin typeface="+mn-lt"/>
              </a:rPr>
              <a:t> </a:t>
            </a:r>
            <a:r>
              <a:rPr lang="en-US" altLang="zh-CN" sz="2400" kern="0" dirty="0">
                <a:latin typeface="+mn-lt"/>
              </a:rPr>
              <a:t>KG</a:t>
            </a:r>
            <a:r>
              <a:rPr lang="zh-CN" altLang="en-US" sz="2400" kern="0" dirty="0">
                <a:latin typeface="+mn-lt"/>
              </a:rPr>
              <a:t> </a:t>
            </a:r>
            <a:r>
              <a:rPr lang="en-US" altLang="zh-CN" sz="2400" kern="0" dirty="0">
                <a:latin typeface="+mn-lt"/>
              </a:rPr>
              <a:t>helps</a:t>
            </a:r>
            <a:r>
              <a:rPr lang="zh-CN" altLang="en-US" sz="2400" kern="0" dirty="0">
                <a:latin typeface="+mn-lt"/>
              </a:rPr>
              <a:t> </a:t>
            </a:r>
            <a:r>
              <a:rPr lang="en-US" altLang="zh-CN" sz="2400" kern="0" dirty="0">
                <a:latin typeface="+mn-lt"/>
              </a:rPr>
              <a:t>to</a:t>
            </a:r>
            <a:r>
              <a:rPr lang="zh-CN" altLang="en-US" sz="2400" kern="0" dirty="0">
                <a:latin typeface="+mn-lt"/>
              </a:rPr>
              <a:t> </a:t>
            </a:r>
            <a:r>
              <a:rPr lang="en-US" altLang="zh-CN" sz="2400" kern="0" dirty="0">
                <a:latin typeface="+mn-lt"/>
              </a:rPr>
              <a:t>recognize</a:t>
            </a:r>
            <a:r>
              <a:rPr lang="zh-CN" altLang="en-US" sz="2400" kern="0" dirty="0">
                <a:latin typeface="+mn-lt"/>
              </a:rPr>
              <a:t> </a:t>
            </a:r>
            <a:r>
              <a:rPr lang="en-US" altLang="zh-CN" sz="2400" kern="0" dirty="0">
                <a:latin typeface="+mn-lt"/>
              </a:rPr>
              <a:t>“CAII”</a:t>
            </a:r>
            <a:r>
              <a:rPr lang="zh-CN" altLang="en-US" sz="2400" kern="0" dirty="0">
                <a:latin typeface="+mn-lt"/>
              </a:rPr>
              <a:t> </a:t>
            </a:r>
            <a:r>
              <a:rPr lang="en-US" altLang="zh-CN" sz="2400" kern="0" dirty="0">
                <a:latin typeface="+mn-lt"/>
              </a:rPr>
              <a:t>as</a:t>
            </a:r>
            <a:r>
              <a:rPr lang="zh-CN" altLang="en-US" sz="2400" kern="0" dirty="0">
                <a:latin typeface="+mn-lt"/>
              </a:rPr>
              <a:t> </a:t>
            </a:r>
            <a:r>
              <a:rPr lang="en-US" altLang="zh-CN" sz="2400" kern="0" dirty="0">
                <a:latin typeface="+mn-lt"/>
              </a:rPr>
              <a:t>the</a:t>
            </a:r>
            <a:r>
              <a:rPr lang="zh-CN" altLang="en-US" sz="2400" kern="0" dirty="0">
                <a:latin typeface="+mn-lt"/>
              </a:rPr>
              <a:t> </a:t>
            </a:r>
            <a:r>
              <a:rPr lang="en-US" altLang="zh-CN" sz="2400" kern="0" dirty="0">
                <a:latin typeface="+mn-lt"/>
              </a:rPr>
              <a:t>theme</a:t>
            </a:r>
            <a:r>
              <a:rPr lang="zh-CN" altLang="en-US" sz="2400" kern="0" dirty="0">
                <a:latin typeface="+mn-lt"/>
              </a:rPr>
              <a:t> </a:t>
            </a:r>
            <a:r>
              <a:rPr lang="en-US" altLang="zh-CN" sz="2400" kern="0" dirty="0">
                <a:latin typeface="+mn-lt"/>
              </a:rPr>
              <a:t>of</a:t>
            </a:r>
            <a:r>
              <a:rPr lang="zh-CN" altLang="en-US" sz="2400" kern="0" dirty="0">
                <a:latin typeface="+mn-lt"/>
              </a:rPr>
              <a:t> </a:t>
            </a:r>
            <a:r>
              <a:rPr lang="en-US" altLang="zh-CN" sz="2400" kern="0" dirty="0">
                <a:latin typeface="+mn-lt"/>
              </a:rPr>
              <a:t>“transcription”</a:t>
            </a:r>
            <a:r>
              <a:rPr lang="zh-CN" altLang="en-US" sz="2400" kern="0" dirty="0">
                <a:latin typeface="+mn-lt"/>
              </a:rPr>
              <a:t> </a:t>
            </a:r>
            <a:r>
              <a:rPr lang="en-US" altLang="zh-CN" sz="2400" kern="0" dirty="0">
                <a:latin typeface="+mn-lt"/>
              </a:rPr>
              <a:t>based</a:t>
            </a:r>
            <a:r>
              <a:rPr lang="zh-CN" altLang="en-US" sz="2400" kern="0" dirty="0">
                <a:latin typeface="+mn-lt"/>
              </a:rPr>
              <a:t> </a:t>
            </a:r>
            <a:r>
              <a:rPr lang="en-US" altLang="zh-CN" sz="2400" kern="0" dirty="0">
                <a:latin typeface="+mn-lt"/>
              </a:rPr>
              <a:t>on</a:t>
            </a:r>
            <a:r>
              <a:rPr lang="zh-CN" altLang="en-US" sz="2400" kern="0" dirty="0">
                <a:latin typeface="+mn-lt"/>
              </a:rPr>
              <a:t> </a:t>
            </a:r>
            <a:r>
              <a:rPr lang="en-US" altLang="zh-CN" sz="2400" kern="0" dirty="0">
                <a:latin typeface="+mn-lt"/>
              </a:rPr>
              <a:t>the</a:t>
            </a:r>
            <a:r>
              <a:rPr lang="zh-CN" altLang="en-US" sz="2400" kern="0" dirty="0">
                <a:latin typeface="+mn-lt"/>
              </a:rPr>
              <a:t> </a:t>
            </a:r>
            <a:r>
              <a:rPr lang="en-US" altLang="zh-CN" sz="2400" kern="0" dirty="0">
                <a:latin typeface="+mn-lt"/>
              </a:rPr>
              <a:t>additional</a:t>
            </a:r>
            <a:r>
              <a:rPr lang="zh-CN" altLang="en-US" sz="2400" kern="0" dirty="0">
                <a:latin typeface="+mn-lt"/>
              </a:rPr>
              <a:t> </a:t>
            </a:r>
            <a:r>
              <a:rPr lang="en-US" altLang="zh-CN" sz="2400" kern="0" dirty="0">
                <a:latin typeface="+mn-lt"/>
              </a:rPr>
              <a:t>KG</a:t>
            </a:r>
            <a:r>
              <a:rPr lang="zh-CN" altLang="en-US" sz="2400" kern="0" dirty="0">
                <a:latin typeface="+mn-lt"/>
              </a:rPr>
              <a:t> </a:t>
            </a:r>
            <a:r>
              <a:rPr lang="en-US" altLang="zh-CN" sz="2400" kern="0" dirty="0">
                <a:latin typeface="+mn-lt"/>
              </a:rPr>
              <a:t>link</a:t>
            </a:r>
            <a:r>
              <a:rPr lang="zh-CN" altLang="en-US" sz="2400" kern="0" dirty="0">
                <a:latin typeface="+mn-lt"/>
              </a:rPr>
              <a:t> </a:t>
            </a:r>
            <a:r>
              <a:rPr lang="en-US" altLang="zh-CN" sz="2400" kern="0" dirty="0">
                <a:latin typeface="+mn-lt"/>
              </a:rPr>
              <a:t>in</a:t>
            </a:r>
            <a:r>
              <a:rPr lang="zh-CN" altLang="en-US" sz="2400" kern="0" dirty="0">
                <a:latin typeface="+mn-lt"/>
              </a:rPr>
              <a:t> </a:t>
            </a:r>
            <a:r>
              <a:rPr lang="en-US" altLang="zh-CN" sz="2400" kern="0" dirty="0">
                <a:latin typeface="+mn-lt"/>
              </a:rPr>
              <a:t>the</a:t>
            </a:r>
            <a:r>
              <a:rPr lang="zh-CN" altLang="en-US" sz="2400" kern="0" dirty="0">
                <a:latin typeface="+mn-lt"/>
              </a:rPr>
              <a:t> </a:t>
            </a:r>
            <a:r>
              <a:rPr lang="en-US" altLang="zh-CN" sz="2400" kern="0" dirty="0">
                <a:latin typeface="+mn-lt"/>
              </a:rPr>
              <a:t>enriched</a:t>
            </a:r>
            <a:r>
              <a:rPr lang="zh-CN" altLang="en-US" sz="2400" kern="0" dirty="0">
                <a:latin typeface="+mn-lt"/>
              </a:rPr>
              <a:t> </a:t>
            </a:r>
            <a:r>
              <a:rPr lang="en-US" altLang="zh-CN" sz="2400" kern="0" dirty="0">
                <a:latin typeface="+mn-lt"/>
              </a:rPr>
              <a:t>AMR</a:t>
            </a:r>
            <a:r>
              <a:rPr lang="zh-CN" altLang="en-US" sz="2400" kern="0" dirty="0">
                <a:latin typeface="+mn-lt"/>
              </a:rPr>
              <a:t> </a:t>
            </a:r>
            <a:r>
              <a:rPr lang="en-US" altLang="zh-CN" sz="2400" kern="0" dirty="0">
                <a:latin typeface="+mn-lt"/>
              </a:rPr>
              <a:t>graph.</a:t>
            </a:r>
            <a:endParaRPr lang="en-US" sz="2400" kern="0" dirty="0">
              <a:latin typeface="+mn-lt"/>
            </a:endParaRPr>
          </a:p>
        </p:txBody>
      </p:sp>
    </p:spTree>
    <p:extLst>
      <p:ext uri="{BB962C8B-B14F-4D97-AF65-F5344CB8AC3E}">
        <p14:creationId xmlns:p14="http://schemas.microsoft.com/office/powerpoint/2010/main" val="5570020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C81DF28-3339-D84B-B656-CFF42F4485A3}"/>
              </a:ext>
            </a:extLst>
          </p:cNvPr>
          <p:cNvSpPr>
            <a:spLocks noGrp="1"/>
          </p:cNvSpPr>
          <p:nvPr>
            <p:ph type="title"/>
          </p:nvPr>
        </p:nvSpPr>
        <p:spPr>
          <a:xfrm>
            <a:off x="406275" y="380391"/>
            <a:ext cx="9822759" cy="806948"/>
          </a:xfrm>
        </p:spPr>
        <p:txBody>
          <a:bodyPr>
            <a:noAutofit/>
          </a:bodyPr>
          <a:lstStyle/>
          <a:p>
            <a:pPr algn="ctr"/>
            <a:r>
              <a:rPr lang="en-US" sz="2800" b="1" dirty="0">
                <a:latin typeface="Arial"/>
                <a:cs typeface="Arial"/>
              </a:rPr>
              <a:t>Qualitative analysis</a:t>
            </a:r>
          </a:p>
        </p:txBody>
      </p:sp>
      <p:sp>
        <p:nvSpPr>
          <p:cNvPr id="6" name="Title 1">
            <a:extLst>
              <a:ext uri="{FF2B5EF4-FFF2-40B4-BE49-F238E27FC236}">
                <a16:creationId xmlns="" xmlns:a16="http://schemas.microsoft.com/office/drawing/2014/main" id="{39AA5221-8264-DC44-9B4D-CECF650AD90F}"/>
              </a:ext>
            </a:extLst>
          </p:cNvPr>
          <p:cNvSpPr txBox="1">
            <a:spLocks/>
          </p:cNvSpPr>
          <p:nvPr/>
        </p:nvSpPr>
        <p:spPr>
          <a:xfrm>
            <a:off x="1184619" y="4342559"/>
            <a:ext cx="9979567" cy="80694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altLang="zh-CN" sz="2400" b="1" kern="0" dirty="0">
                <a:latin typeface="+mn-lt"/>
              </a:rPr>
              <a:t>Explanation</a:t>
            </a:r>
            <a:r>
              <a:rPr lang="zh-CN" altLang="en-US" sz="2400" b="1" kern="0" dirty="0">
                <a:latin typeface="+mn-lt"/>
              </a:rPr>
              <a:t> </a:t>
            </a:r>
            <a:r>
              <a:rPr lang="en-US" altLang="zh-CN" sz="2400" b="1" kern="0" dirty="0">
                <a:latin typeface="+mn-lt"/>
              </a:rPr>
              <a:t>#1:</a:t>
            </a:r>
            <a:r>
              <a:rPr lang="zh-CN" altLang="en-US" sz="2400" b="1" kern="0" dirty="0">
                <a:latin typeface="+mn-lt"/>
              </a:rPr>
              <a:t> </a:t>
            </a:r>
            <a:r>
              <a:rPr lang="en-US" altLang="zh-CN" sz="2400" kern="0" dirty="0">
                <a:latin typeface="+mn-lt"/>
              </a:rPr>
              <a:t>AMR</a:t>
            </a:r>
            <a:r>
              <a:rPr lang="zh-CN" altLang="en-US" sz="2400" kern="0" dirty="0">
                <a:latin typeface="+mn-lt"/>
              </a:rPr>
              <a:t> </a:t>
            </a:r>
            <a:r>
              <a:rPr lang="en-US" altLang="zh-CN" sz="2400" kern="0" dirty="0">
                <a:latin typeface="+mn-lt"/>
              </a:rPr>
              <a:t>helps</a:t>
            </a:r>
            <a:r>
              <a:rPr lang="zh-CN" altLang="en-US" sz="2400" kern="0" dirty="0">
                <a:latin typeface="+mn-lt"/>
              </a:rPr>
              <a:t> </a:t>
            </a:r>
            <a:r>
              <a:rPr lang="en-US" altLang="zh-CN" sz="2400" kern="0" dirty="0">
                <a:latin typeface="+mn-lt"/>
              </a:rPr>
              <a:t>to</a:t>
            </a:r>
            <a:r>
              <a:rPr lang="zh-CN" altLang="en-US" sz="2400" kern="0" dirty="0">
                <a:latin typeface="+mn-lt"/>
              </a:rPr>
              <a:t> </a:t>
            </a:r>
            <a:r>
              <a:rPr lang="en-US" altLang="zh-CN" sz="2400" kern="0" dirty="0">
                <a:latin typeface="+mn-lt"/>
              </a:rPr>
              <a:t>guide</a:t>
            </a:r>
            <a:r>
              <a:rPr lang="zh-CN" altLang="en-US" sz="2400" kern="0" dirty="0">
                <a:latin typeface="+mn-lt"/>
              </a:rPr>
              <a:t> </a:t>
            </a:r>
            <a:r>
              <a:rPr lang="en-US" altLang="zh-CN" sz="2400" kern="0" dirty="0">
                <a:latin typeface="+mn-lt"/>
              </a:rPr>
              <a:t>the</a:t>
            </a:r>
            <a:r>
              <a:rPr lang="zh-CN" altLang="en-US" sz="2400" kern="0" dirty="0">
                <a:latin typeface="+mn-lt"/>
              </a:rPr>
              <a:t> </a:t>
            </a:r>
            <a:r>
              <a:rPr lang="en-US" altLang="zh-CN" sz="2400" kern="0" dirty="0">
                <a:latin typeface="+mn-lt"/>
              </a:rPr>
              <a:t>model</a:t>
            </a:r>
            <a:r>
              <a:rPr lang="zh-CN" altLang="en-US" sz="2400" kern="0" dirty="0">
                <a:latin typeface="+mn-lt"/>
              </a:rPr>
              <a:t> </a:t>
            </a:r>
            <a:r>
              <a:rPr lang="en-US" altLang="zh-CN" sz="2400" kern="0" dirty="0">
                <a:latin typeface="+mn-lt"/>
              </a:rPr>
              <a:t>to</a:t>
            </a:r>
            <a:r>
              <a:rPr lang="zh-CN" altLang="en-US" sz="2400" kern="0" dirty="0">
                <a:latin typeface="+mn-lt"/>
              </a:rPr>
              <a:t> </a:t>
            </a:r>
            <a:r>
              <a:rPr lang="en-US" altLang="zh-CN" sz="2400" kern="0" dirty="0">
                <a:latin typeface="+mn-lt"/>
              </a:rPr>
              <a:t>find</a:t>
            </a:r>
            <a:r>
              <a:rPr lang="zh-CN" altLang="en-US" sz="2400" kern="0" dirty="0">
                <a:latin typeface="+mn-lt"/>
              </a:rPr>
              <a:t> </a:t>
            </a:r>
            <a:r>
              <a:rPr lang="en-US" altLang="zh-CN" sz="2400" kern="0" dirty="0">
                <a:latin typeface="+mn-lt"/>
              </a:rPr>
              <a:t>the</a:t>
            </a:r>
            <a:r>
              <a:rPr lang="zh-CN" altLang="en-US" sz="2400" kern="0" dirty="0">
                <a:latin typeface="+mn-lt"/>
              </a:rPr>
              <a:t> </a:t>
            </a:r>
            <a:r>
              <a:rPr lang="en-US" altLang="zh-CN" sz="2400" kern="0" dirty="0">
                <a:latin typeface="+mn-lt"/>
              </a:rPr>
              <a:t>correct</a:t>
            </a:r>
            <a:r>
              <a:rPr lang="zh-CN" altLang="en-US" sz="2400" kern="0" dirty="0">
                <a:latin typeface="+mn-lt"/>
              </a:rPr>
              <a:t> </a:t>
            </a:r>
            <a:r>
              <a:rPr lang="en-US" altLang="zh-CN" sz="2400" kern="0" dirty="0">
                <a:latin typeface="+mn-lt"/>
              </a:rPr>
              <a:t>arguments</a:t>
            </a:r>
            <a:r>
              <a:rPr lang="zh-CN" altLang="en-US" sz="2400" kern="0" dirty="0">
                <a:latin typeface="+mn-lt"/>
              </a:rPr>
              <a:t> </a:t>
            </a:r>
            <a:r>
              <a:rPr lang="en-US" altLang="zh-CN" sz="2400" kern="0" dirty="0">
                <a:latin typeface="+mn-lt"/>
              </a:rPr>
              <a:t>for</a:t>
            </a:r>
            <a:r>
              <a:rPr lang="zh-CN" altLang="en-US" sz="2400" kern="0" dirty="0">
                <a:latin typeface="+mn-lt"/>
              </a:rPr>
              <a:t> </a:t>
            </a:r>
            <a:r>
              <a:rPr lang="en-US" altLang="zh-CN" sz="2400" kern="0" dirty="0">
                <a:latin typeface="+mn-lt"/>
              </a:rPr>
              <a:t>the</a:t>
            </a:r>
            <a:r>
              <a:rPr lang="zh-CN" altLang="en-US" sz="2400" kern="0" dirty="0">
                <a:latin typeface="+mn-lt"/>
              </a:rPr>
              <a:t> </a:t>
            </a:r>
            <a:r>
              <a:rPr lang="en-US" altLang="zh-CN" sz="2400" kern="0" dirty="0">
                <a:latin typeface="+mn-lt"/>
              </a:rPr>
              <a:t>two</a:t>
            </a:r>
            <a:r>
              <a:rPr lang="zh-CN" altLang="en-US" sz="2400" kern="0" dirty="0">
                <a:latin typeface="+mn-lt"/>
              </a:rPr>
              <a:t> </a:t>
            </a:r>
            <a:r>
              <a:rPr lang="en-US" altLang="zh-CN" sz="2400" kern="0" dirty="0">
                <a:latin typeface="+mn-lt"/>
              </a:rPr>
              <a:t>binding</a:t>
            </a:r>
            <a:r>
              <a:rPr lang="zh-CN" altLang="en-US" sz="2400" kern="0" dirty="0">
                <a:latin typeface="+mn-lt"/>
              </a:rPr>
              <a:t> </a:t>
            </a:r>
            <a:r>
              <a:rPr lang="en-US" altLang="zh-CN" sz="2400" kern="0" dirty="0">
                <a:latin typeface="+mn-lt"/>
              </a:rPr>
              <a:t>events</a:t>
            </a:r>
            <a:r>
              <a:rPr lang="zh-CN" altLang="en-US" sz="2400" kern="0" dirty="0">
                <a:latin typeface="+mn-lt"/>
              </a:rPr>
              <a:t> </a:t>
            </a:r>
            <a:r>
              <a:rPr lang="en-US" altLang="zh-CN" sz="2400" kern="0" dirty="0">
                <a:latin typeface="+mn-lt"/>
              </a:rPr>
              <a:t>in</a:t>
            </a:r>
            <a:r>
              <a:rPr lang="zh-CN" altLang="en-US" sz="2400" kern="0" dirty="0">
                <a:latin typeface="+mn-lt"/>
              </a:rPr>
              <a:t> </a:t>
            </a:r>
            <a:r>
              <a:rPr lang="en-US" altLang="zh-CN" sz="2400" kern="0" dirty="0">
                <a:latin typeface="+mn-lt"/>
              </a:rPr>
              <a:t>the</a:t>
            </a:r>
            <a:r>
              <a:rPr lang="zh-CN" altLang="en-US" sz="2400" kern="0" dirty="0">
                <a:latin typeface="+mn-lt"/>
              </a:rPr>
              <a:t> </a:t>
            </a:r>
            <a:r>
              <a:rPr lang="en-US" altLang="zh-CN" sz="2400" kern="0" dirty="0">
                <a:latin typeface="+mn-lt"/>
              </a:rPr>
              <a:t>sentence.</a:t>
            </a:r>
            <a:endParaRPr lang="en-US" sz="2400" kern="0" dirty="0">
              <a:latin typeface="+mn-lt"/>
            </a:endParaRPr>
          </a:p>
        </p:txBody>
      </p:sp>
      <p:sp>
        <p:nvSpPr>
          <p:cNvPr id="8" name="Title 1">
            <a:extLst>
              <a:ext uri="{FF2B5EF4-FFF2-40B4-BE49-F238E27FC236}">
                <a16:creationId xmlns="" xmlns:a16="http://schemas.microsoft.com/office/drawing/2014/main" id="{7DC66930-39A7-FA41-9285-F0687F4AA06E}"/>
              </a:ext>
            </a:extLst>
          </p:cNvPr>
          <p:cNvSpPr txBox="1">
            <a:spLocks/>
          </p:cNvSpPr>
          <p:nvPr/>
        </p:nvSpPr>
        <p:spPr>
          <a:xfrm>
            <a:off x="1184619" y="5267187"/>
            <a:ext cx="9822759" cy="80694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altLang="zh-CN" sz="2400" b="1" kern="0" dirty="0">
                <a:latin typeface="+mn-lt"/>
              </a:rPr>
              <a:t>Explanation</a:t>
            </a:r>
            <a:r>
              <a:rPr lang="zh-CN" altLang="en-US" sz="2400" b="1" kern="0" dirty="0">
                <a:latin typeface="+mn-lt"/>
              </a:rPr>
              <a:t> </a:t>
            </a:r>
            <a:r>
              <a:rPr lang="en-US" altLang="zh-CN" sz="2400" b="1" kern="0" dirty="0">
                <a:latin typeface="+mn-lt"/>
              </a:rPr>
              <a:t>#2:</a:t>
            </a:r>
            <a:r>
              <a:rPr lang="zh-CN" altLang="en-US" sz="2400" b="1" kern="0" dirty="0">
                <a:latin typeface="+mn-lt"/>
              </a:rPr>
              <a:t> </a:t>
            </a:r>
            <a:r>
              <a:rPr lang="en-US" altLang="zh-CN" sz="2400" kern="0" dirty="0">
                <a:latin typeface="+mn-lt"/>
              </a:rPr>
              <a:t>External</a:t>
            </a:r>
            <a:r>
              <a:rPr lang="zh-CN" altLang="en-US" sz="2400" kern="0" dirty="0">
                <a:latin typeface="+mn-lt"/>
              </a:rPr>
              <a:t> </a:t>
            </a:r>
            <a:r>
              <a:rPr lang="en-US" altLang="zh-CN" sz="2400" kern="0" dirty="0">
                <a:latin typeface="+mn-lt"/>
              </a:rPr>
              <a:t>KG</a:t>
            </a:r>
            <a:r>
              <a:rPr lang="zh-CN" altLang="en-US" sz="2400" kern="0" dirty="0">
                <a:latin typeface="+mn-lt"/>
              </a:rPr>
              <a:t> </a:t>
            </a:r>
            <a:r>
              <a:rPr lang="en-US" altLang="zh-CN" sz="2400" kern="0" dirty="0">
                <a:latin typeface="+mn-lt"/>
              </a:rPr>
              <a:t>helps</a:t>
            </a:r>
            <a:r>
              <a:rPr lang="zh-CN" altLang="en-US" sz="2400" kern="0" dirty="0">
                <a:latin typeface="+mn-lt"/>
              </a:rPr>
              <a:t> </a:t>
            </a:r>
            <a:r>
              <a:rPr lang="en-US" altLang="zh-CN" sz="2400" kern="0" dirty="0">
                <a:latin typeface="+mn-lt"/>
              </a:rPr>
              <a:t>to</a:t>
            </a:r>
            <a:r>
              <a:rPr lang="zh-CN" altLang="en-US" sz="2400" kern="0" dirty="0">
                <a:latin typeface="+mn-lt"/>
              </a:rPr>
              <a:t> </a:t>
            </a:r>
            <a:r>
              <a:rPr lang="en-US" altLang="zh-CN" sz="2400" kern="0" dirty="0">
                <a:latin typeface="+mn-lt"/>
              </a:rPr>
              <a:t>identify</a:t>
            </a:r>
            <a:r>
              <a:rPr lang="zh-CN" altLang="en-US" sz="2400" kern="0" dirty="0">
                <a:latin typeface="+mn-lt"/>
              </a:rPr>
              <a:t> </a:t>
            </a:r>
            <a:r>
              <a:rPr lang="en-US" altLang="zh-CN" sz="2400" kern="0" dirty="0">
                <a:latin typeface="+mn-lt"/>
              </a:rPr>
              <a:t>the</a:t>
            </a:r>
            <a:r>
              <a:rPr lang="zh-CN" altLang="en-US" sz="2400" kern="0" dirty="0">
                <a:latin typeface="+mn-lt"/>
              </a:rPr>
              <a:t> </a:t>
            </a:r>
            <a:r>
              <a:rPr lang="en-US" altLang="zh-CN" sz="2400" kern="0" dirty="0">
                <a:latin typeface="+mn-lt"/>
              </a:rPr>
              <a:t>positive</a:t>
            </a:r>
            <a:r>
              <a:rPr lang="zh-CN" altLang="en-US" sz="2400" kern="0" dirty="0">
                <a:latin typeface="+mn-lt"/>
              </a:rPr>
              <a:t> </a:t>
            </a:r>
            <a:r>
              <a:rPr lang="en-US" altLang="zh-CN" sz="2400" kern="0" dirty="0">
                <a:latin typeface="+mn-lt"/>
              </a:rPr>
              <a:t>regulation</a:t>
            </a:r>
            <a:r>
              <a:rPr lang="zh-CN" altLang="en-US" sz="2400" kern="0" dirty="0">
                <a:latin typeface="+mn-lt"/>
              </a:rPr>
              <a:t> </a:t>
            </a:r>
            <a:r>
              <a:rPr lang="en-US" altLang="zh-CN" sz="2400" kern="0" dirty="0">
                <a:latin typeface="+mn-lt"/>
              </a:rPr>
              <a:t>effect</a:t>
            </a:r>
            <a:r>
              <a:rPr lang="zh-CN" altLang="en-US" sz="2400" kern="0" dirty="0">
                <a:latin typeface="+mn-lt"/>
              </a:rPr>
              <a:t> </a:t>
            </a:r>
            <a:r>
              <a:rPr lang="en-US" altLang="zh-CN" sz="2400" kern="0" dirty="0">
                <a:latin typeface="+mn-lt"/>
              </a:rPr>
              <a:t>on</a:t>
            </a:r>
            <a:r>
              <a:rPr lang="zh-CN" altLang="en-US" sz="2400" kern="0" dirty="0">
                <a:latin typeface="+mn-lt"/>
              </a:rPr>
              <a:t> </a:t>
            </a:r>
            <a:r>
              <a:rPr lang="en-US" altLang="zh-CN" sz="2400" kern="0" dirty="0">
                <a:latin typeface="+mn-lt"/>
              </a:rPr>
              <a:t>the</a:t>
            </a:r>
            <a:r>
              <a:rPr lang="zh-CN" altLang="en-US" sz="2400" kern="0" dirty="0">
                <a:latin typeface="+mn-lt"/>
              </a:rPr>
              <a:t> </a:t>
            </a:r>
            <a:r>
              <a:rPr lang="en-US" altLang="zh-CN" sz="2400" kern="0" dirty="0">
                <a:latin typeface="+mn-lt"/>
              </a:rPr>
              <a:t>generation</a:t>
            </a:r>
            <a:r>
              <a:rPr lang="zh-CN" altLang="en-US" sz="2400" kern="0" dirty="0">
                <a:latin typeface="+mn-lt"/>
              </a:rPr>
              <a:t> </a:t>
            </a:r>
            <a:r>
              <a:rPr lang="en-US" altLang="zh-CN" sz="2400" kern="0" dirty="0">
                <a:latin typeface="+mn-lt"/>
              </a:rPr>
              <a:t>of</a:t>
            </a:r>
            <a:r>
              <a:rPr lang="zh-CN" altLang="en-US" sz="2400" kern="0" dirty="0">
                <a:latin typeface="+mn-lt"/>
              </a:rPr>
              <a:t> </a:t>
            </a:r>
            <a:r>
              <a:rPr lang="en-US" altLang="zh-CN" sz="2400" kern="0" dirty="0">
                <a:latin typeface="+mn-lt"/>
              </a:rPr>
              <a:t>heterodimers.</a:t>
            </a:r>
            <a:endParaRPr lang="en-US" sz="2400" kern="0" dirty="0">
              <a:latin typeface="+mn-lt"/>
            </a:endParaRPr>
          </a:p>
        </p:txBody>
      </p:sp>
      <p:pic>
        <p:nvPicPr>
          <p:cNvPr id="4" name="Picture 3">
            <a:extLst>
              <a:ext uri="{FF2B5EF4-FFF2-40B4-BE49-F238E27FC236}">
                <a16:creationId xmlns="" xmlns:a16="http://schemas.microsoft.com/office/drawing/2014/main" id="{D50FA9DE-0600-734C-84B0-EAAFF2C68258}"/>
              </a:ext>
            </a:extLst>
          </p:cNvPr>
          <p:cNvPicPr>
            <a:picLocks noChangeAspect="1"/>
          </p:cNvPicPr>
          <p:nvPr/>
        </p:nvPicPr>
        <p:blipFill>
          <a:blip r:embed="rId2"/>
          <a:stretch>
            <a:fillRect/>
          </a:stretch>
        </p:blipFill>
        <p:spPr>
          <a:xfrm>
            <a:off x="406275" y="1187339"/>
            <a:ext cx="11404451" cy="2876594"/>
          </a:xfrm>
          <a:prstGeom prst="rect">
            <a:avLst/>
          </a:prstGeom>
        </p:spPr>
      </p:pic>
    </p:spTree>
    <p:extLst>
      <p:ext uri="{BB962C8B-B14F-4D97-AF65-F5344CB8AC3E}">
        <p14:creationId xmlns:p14="http://schemas.microsoft.com/office/powerpoint/2010/main" val="23703427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4E4C0EEE-70FF-184E-81E5-9B77D9C862AB}"/>
              </a:ext>
            </a:extLst>
          </p:cNvPr>
          <p:cNvSpPr>
            <a:spLocks noGrp="1"/>
          </p:cNvSpPr>
          <p:nvPr>
            <p:ph idx="1"/>
          </p:nvPr>
        </p:nvSpPr>
        <p:spPr/>
        <p:txBody>
          <a:bodyPr/>
          <a:lstStyle/>
          <a:p>
            <a:pPr marL="457200" indent="-457200">
              <a:buFont typeface="Courier New" panose="02070309020205020404" pitchFamily="49" charset="0"/>
              <a:buChar char="o"/>
            </a:pPr>
            <a:r>
              <a:rPr lang="en-US" dirty="0"/>
              <a:t>D</a:t>
            </a:r>
            <a:r>
              <a:rPr lang="x-none" dirty="0"/>
              <a:t>ataset: USPTO (training size: ~480k, valid &amp; test size: ~40k)</a:t>
            </a:r>
          </a:p>
          <a:p>
            <a:pPr marL="457200" indent="-457200">
              <a:buFont typeface="Courier New" panose="02070309020205020404" pitchFamily="49" charset="0"/>
              <a:buChar char="o"/>
            </a:pPr>
            <a:r>
              <a:rPr lang="en-US" dirty="0" smtClean="0"/>
              <a:t>T</a:t>
            </a:r>
            <a:r>
              <a:rPr lang="x-none" dirty="0"/>
              <a:t>ransform SMILES to graphs</a:t>
            </a:r>
          </a:p>
          <a:p>
            <a:pPr marL="1143000" lvl="1" indent="-457200">
              <a:buFont typeface="Courier New" panose="02070309020205020404" pitchFamily="49" charset="0"/>
              <a:buChar char="o"/>
            </a:pPr>
            <a:r>
              <a:rPr lang="en-US" dirty="0" smtClean="0"/>
              <a:t>N</a:t>
            </a:r>
            <a:r>
              <a:rPr lang="x-none" dirty="0"/>
              <a:t>ode features include: element ID, charge, whether in an aromatic ring, number of neighboring Hydrogen atoms</a:t>
            </a:r>
          </a:p>
          <a:p>
            <a:pPr marL="1143000" lvl="1" indent="-457200">
              <a:buFont typeface="Courier New" panose="02070309020205020404" pitchFamily="49" charset="0"/>
              <a:buChar char="o"/>
            </a:pPr>
            <a:r>
              <a:rPr lang="en-US" dirty="0"/>
              <a:t>N</a:t>
            </a:r>
            <a:r>
              <a:rPr lang="x-none" dirty="0"/>
              <a:t>o edge feature (order of bonds) is </a:t>
            </a:r>
            <a:r>
              <a:rPr lang="x-none" dirty="0" smtClean="0"/>
              <a:t>considered</a:t>
            </a:r>
            <a:endParaRPr lang="en-US" dirty="0" smtClean="0"/>
          </a:p>
          <a:p>
            <a:pPr marL="457200" indent="-457200">
              <a:buFont typeface="Courier New" panose="02070309020205020404" pitchFamily="49" charset="0"/>
              <a:buChar char="o"/>
            </a:pPr>
            <a:r>
              <a:rPr lang="en-US" dirty="0"/>
              <a:t>Use GNN to encode a molecule graph into a vector</a:t>
            </a:r>
          </a:p>
          <a:p>
            <a:pPr marL="1143000" lvl="1" indent="-457200">
              <a:buFont typeface="Courier New" panose="02070309020205020404" pitchFamily="49" charset="0"/>
              <a:buChar char="o"/>
            </a:pPr>
            <a:r>
              <a:rPr lang="x-none" dirty="0" smtClean="0"/>
              <a:t>Graph </a:t>
            </a:r>
            <a:r>
              <a:rPr lang="x-none" dirty="0"/>
              <a:t>convolutional networks</a:t>
            </a:r>
          </a:p>
          <a:p>
            <a:pPr marL="1143000" lvl="1" indent="-457200">
              <a:buFont typeface="Courier New" panose="02070309020205020404" pitchFamily="49" charset="0"/>
              <a:buChar char="o"/>
            </a:pPr>
            <a:r>
              <a:rPr lang="en-US" dirty="0"/>
              <a:t>d</a:t>
            </a:r>
            <a:r>
              <a:rPr lang="x-none" dirty="0"/>
              <a:t>gl.nn.GATConv() -&gt; Graph attention networks</a:t>
            </a:r>
          </a:p>
          <a:p>
            <a:pPr marL="1143000" lvl="1" indent="-457200">
              <a:buFont typeface="Courier New" panose="02070309020205020404" pitchFamily="49" charset="0"/>
              <a:buChar char="o"/>
            </a:pPr>
            <a:r>
              <a:rPr lang="en-US" dirty="0"/>
              <a:t>d</a:t>
            </a:r>
            <a:r>
              <a:rPr lang="x-none" dirty="0"/>
              <a:t>gl.nn.SAGEConv() -&gt; Graph sampling and aggregation networks</a:t>
            </a:r>
          </a:p>
          <a:p>
            <a:pPr marL="1143000" lvl="1" indent="-457200">
              <a:buFont typeface="Courier New" panose="02070309020205020404" pitchFamily="49" charset="0"/>
              <a:buChar char="o"/>
            </a:pPr>
            <a:r>
              <a:rPr lang="en-US" dirty="0"/>
              <a:t>d</a:t>
            </a:r>
            <a:r>
              <a:rPr lang="x-none" dirty="0"/>
              <a:t>gl.nn.TAGConv() -&gt; Topology-aware GCN</a:t>
            </a:r>
          </a:p>
          <a:p>
            <a:pPr marL="1143000" lvl="1" indent="-457200">
              <a:buFont typeface="Courier New" panose="02070309020205020404" pitchFamily="49" charset="0"/>
              <a:buChar char="o"/>
            </a:pPr>
            <a:r>
              <a:rPr lang="en-US" dirty="0"/>
              <a:t>d</a:t>
            </a:r>
            <a:r>
              <a:rPr lang="x-none" dirty="0"/>
              <a:t>gl.nn.SGConv() -&gt; Simplified GCN</a:t>
            </a:r>
          </a:p>
          <a:p>
            <a:pPr marL="1143000" lvl="1" indent="-457200">
              <a:buFont typeface="Courier New" panose="02070309020205020404" pitchFamily="49" charset="0"/>
              <a:buChar char="o"/>
            </a:pPr>
            <a:endParaRPr lang="x-none" dirty="0"/>
          </a:p>
        </p:txBody>
      </p:sp>
      <p:sp>
        <p:nvSpPr>
          <p:cNvPr id="5" name="Title 2">
            <a:extLst>
              <a:ext uri="{FF2B5EF4-FFF2-40B4-BE49-F238E27FC236}">
                <a16:creationId xmlns="" xmlns:a16="http://schemas.microsoft.com/office/drawing/2014/main" id="{17ADDADA-BF0A-814A-98DE-69C8740248C5}"/>
              </a:ext>
            </a:extLst>
          </p:cNvPr>
          <p:cNvSpPr>
            <a:spLocks noGrp="1"/>
          </p:cNvSpPr>
          <p:nvPr>
            <p:ph type="title"/>
          </p:nvPr>
        </p:nvSpPr>
        <p:spPr>
          <a:xfrm>
            <a:off x="1726227" y="331613"/>
            <a:ext cx="10022174" cy="1206501"/>
          </a:xfrm>
        </p:spPr>
        <p:txBody>
          <a:bodyPr lIns="91440" tIns="45720" rIns="91440" bIns="45720" anchor="ctr"/>
          <a:lstStyle/>
          <a:p>
            <a:r>
              <a:rPr lang="en-US" sz="2800" b="1" dirty="0">
                <a:latin typeface="Arial"/>
                <a:cs typeface="Arial"/>
              </a:rPr>
              <a:t>APPLICATION [1]: REACTION AND PROPERTY PREDICTION</a:t>
            </a:r>
          </a:p>
        </p:txBody>
      </p:sp>
    </p:spTree>
    <p:extLst>
      <p:ext uri="{BB962C8B-B14F-4D97-AF65-F5344CB8AC3E}">
        <p14:creationId xmlns:p14="http://schemas.microsoft.com/office/powerpoint/2010/main" val="1890751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
            <a:extLst>
              <a:ext uri="{FF2B5EF4-FFF2-40B4-BE49-F238E27FC236}">
                <a16:creationId xmlns="" xmlns:a16="http://schemas.microsoft.com/office/drawing/2014/main" id="{490C6A79-9522-4D4F-A275-6984B24B4716}"/>
              </a:ext>
            </a:extLst>
          </p:cNvPr>
          <p:cNvSpPr>
            <a:spLocks noGrp="1"/>
          </p:cNvSpPr>
          <p:nvPr>
            <p:ph type="title"/>
          </p:nvPr>
        </p:nvSpPr>
        <p:spPr>
          <a:xfrm>
            <a:off x="1452266" y="123568"/>
            <a:ext cx="9670163" cy="1082933"/>
          </a:xfrm>
        </p:spPr>
        <p:txBody>
          <a:bodyPr/>
          <a:lstStyle/>
          <a:p>
            <a:r>
              <a:rPr lang="en-US" sz="3200" b="1" dirty="0">
                <a:latin typeface="Arial"/>
                <a:cs typeface="Arial"/>
              </a:rPr>
              <a:t>How modern Chemists design their experiments</a:t>
            </a:r>
          </a:p>
        </p:txBody>
      </p:sp>
      <p:sp>
        <p:nvSpPr>
          <p:cNvPr id="39" name="Content Placeholder 2">
            <a:extLst>
              <a:ext uri="{FF2B5EF4-FFF2-40B4-BE49-F238E27FC236}">
                <a16:creationId xmlns="" xmlns:a16="http://schemas.microsoft.com/office/drawing/2014/main" id="{5D695D76-A90D-8E4F-B9FB-B472A8CE4EB6}"/>
              </a:ext>
            </a:extLst>
          </p:cNvPr>
          <p:cNvSpPr txBox="1">
            <a:spLocks/>
          </p:cNvSpPr>
          <p:nvPr/>
        </p:nvSpPr>
        <p:spPr>
          <a:xfrm>
            <a:off x="989263" y="1313103"/>
            <a:ext cx="10334806" cy="5050266"/>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dirty="0" smtClean="0">
                <a:latin typeface="Calibri" panose="020F0502020204030204" pitchFamily="34" charset="0"/>
                <a:cs typeface="Calibri" panose="020F0502020204030204" pitchFamily="34" charset="0"/>
              </a:rPr>
              <a:t>Most of the current scientific experiments are still based on manual design and candidate ranking</a:t>
            </a:r>
          </a:p>
          <a:p>
            <a:pPr lvl="1"/>
            <a:r>
              <a:rPr lang="en-US" sz="1500" dirty="0" smtClean="0">
                <a:latin typeface="Calibri" panose="020F0502020204030204" pitchFamily="34" charset="0"/>
                <a:cs typeface="Calibri" panose="020F0502020204030204" pitchFamily="34" charset="0"/>
              </a:rPr>
              <a:t>E.g., Top 20 candidates manually selected from thousands of candidates</a:t>
            </a:r>
          </a:p>
          <a:p>
            <a:endParaRPr lang="en-US" sz="1700" dirty="0" smtClean="0">
              <a:latin typeface="Calibri" panose="020F0502020204030204" pitchFamily="34" charset="0"/>
              <a:cs typeface="Calibri" panose="020F0502020204030204" pitchFamily="34" charset="0"/>
            </a:endParaRPr>
          </a:p>
          <a:p>
            <a:endParaRPr lang="en-US" sz="1700" dirty="0">
              <a:latin typeface="Calibri" panose="020F0502020204030204" pitchFamily="34" charset="0"/>
              <a:cs typeface="Calibri" panose="020F0502020204030204" pitchFamily="34" charset="0"/>
            </a:endParaRPr>
          </a:p>
          <a:p>
            <a:endParaRPr lang="en-US" sz="1700" dirty="0" smtClean="0">
              <a:latin typeface="Calibri" panose="020F0502020204030204" pitchFamily="34" charset="0"/>
              <a:cs typeface="Calibri" panose="020F0502020204030204" pitchFamily="34" charset="0"/>
            </a:endParaRPr>
          </a:p>
          <a:p>
            <a:endParaRPr lang="en-US" sz="1700" dirty="0">
              <a:latin typeface="Calibri" panose="020F0502020204030204" pitchFamily="34" charset="0"/>
              <a:cs typeface="Calibri" panose="020F0502020204030204" pitchFamily="34" charset="0"/>
            </a:endParaRPr>
          </a:p>
          <a:p>
            <a:endParaRPr lang="en-US" sz="1700" dirty="0" smtClean="0">
              <a:latin typeface="Calibri" panose="020F0502020204030204" pitchFamily="34" charset="0"/>
              <a:cs typeface="Calibri" panose="020F0502020204030204" pitchFamily="34" charset="0"/>
            </a:endParaRPr>
          </a:p>
          <a:p>
            <a:endParaRPr lang="en-US" sz="1700" dirty="0">
              <a:latin typeface="Calibri" panose="020F0502020204030204" pitchFamily="34" charset="0"/>
              <a:cs typeface="Calibri" panose="020F0502020204030204" pitchFamily="34" charset="0"/>
            </a:endParaRPr>
          </a:p>
          <a:p>
            <a:endParaRPr lang="en-US" sz="1700" dirty="0" smtClean="0">
              <a:latin typeface="Calibri" panose="020F0502020204030204" pitchFamily="34" charset="0"/>
              <a:cs typeface="Calibri" panose="020F0502020204030204" pitchFamily="34" charset="0"/>
            </a:endParaRPr>
          </a:p>
          <a:p>
            <a:endParaRPr lang="en-US" sz="1700" dirty="0">
              <a:latin typeface="Calibri" panose="020F0502020204030204" pitchFamily="34" charset="0"/>
              <a:cs typeface="Calibri" panose="020F0502020204030204" pitchFamily="34" charset="0"/>
            </a:endParaRPr>
          </a:p>
          <a:p>
            <a:endParaRPr lang="en-US" sz="1700" dirty="0" smtClean="0">
              <a:latin typeface="Calibri" panose="020F0502020204030204" pitchFamily="34" charset="0"/>
              <a:cs typeface="Calibri" panose="020F0502020204030204" pitchFamily="34" charset="0"/>
            </a:endParaRPr>
          </a:p>
          <a:p>
            <a:endParaRPr lang="en-US" sz="1700" dirty="0">
              <a:latin typeface="Calibri" panose="020F0502020204030204" pitchFamily="34" charset="0"/>
              <a:cs typeface="Calibri" panose="020F0502020204030204" pitchFamily="34" charset="0"/>
            </a:endParaRPr>
          </a:p>
          <a:p>
            <a:r>
              <a:rPr lang="en-US" sz="1700" dirty="0" err="1" smtClean="0">
                <a:latin typeface="Calibri" panose="020F0502020204030204" pitchFamily="34" charset="0"/>
                <a:cs typeface="Calibri" panose="020F0502020204030204" pitchFamily="34" charset="0"/>
              </a:rPr>
              <a:t>BioNLP</a:t>
            </a:r>
            <a:r>
              <a:rPr lang="en-US" sz="1700" dirty="0" smtClean="0">
                <a:latin typeface="Calibri" panose="020F0502020204030204" pitchFamily="34" charset="0"/>
                <a:cs typeface="Calibri" panose="020F0502020204030204" pitchFamily="34" charset="0"/>
              </a:rPr>
              <a:t> shared tasks mainly cover biomedical papers, but very limited papers are about chemistry</a:t>
            </a:r>
          </a:p>
          <a:p>
            <a:endParaRPr lang="en-US" sz="1700" dirty="0">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a:blip r:embed="rId3"/>
          <a:stretch>
            <a:fillRect/>
          </a:stretch>
        </p:blipFill>
        <p:spPr>
          <a:xfrm>
            <a:off x="1884947" y="1960029"/>
            <a:ext cx="6055895" cy="3641340"/>
          </a:xfrm>
          <a:prstGeom prst="rect">
            <a:avLst/>
          </a:prstGeom>
        </p:spPr>
      </p:pic>
    </p:spTree>
    <p:extLst>
      <p:ext uri="{BB962C8B-B14F-4D97-AF65-F5344CB8AC3E}">
        <p14:creationId xmlns:p14="http://schemas.microsoft.com/office/powerpoint/2010/main" val="36640990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4FB657-39B3-B34C-9072-FBBED60F46B2}"/>
              </a:ext>
            </a:extLst>
          </p:cNvPr>
          <p:cNvSpPr>
            <a:spLocks noGrp="1"/>
          </p:cNvSpPr>
          <p:nvPr>
            <p:ph type="title"/>
          </p:nvPr>
        </p:nvSpPr>
        <p:spPr/>
        <p:txBody>
          <a:bodyPr/>
          <a:lstStyle/>
          <a:p>
            <a:r>
              <a:rPr lang="x-none" sz="2800" b="1" dirty="0">
                <a:latin typeface="Arial"/>
                <a:cs typeface="Arial"/>
              </a:rPr>
              <a:t>Training</a:t>
            </a:r>
          </a:p>
        </p:txBody>
      </p:sp>
      <p:sp>
        <p:nvSpPr>
          <p:cNvPr id="3" name="Content Placeholder 2">
            <a:extLst>
              <a:ext uri="{FF2B5EF4-FFF2-40B4-BE49-F238E27FC236}">
                <a16:creationId xmlns:a16="http://schemas.microsoft.com/office/drawing/2014/main" xmlns="" id="{4D8B1258-DADC-D64B-9DFD-F4B079B1898C}"/>
              </a:ext>
            </a:extLst>
          </p:cNvPr>
          <p:cNvSpPr>
            <a:spLocks noGrp="1"/>
          </p:cNvSpPr>
          <p:nvPr>
            <p:ph idx="1"/>
          </p:nvPr>
        </p:nvSpPr>
        <p:spPr/>
        <p:txBody>
          <a:bodyPr/>
          <a:lstStyle/>
          <a:p>
            <a:pPr marL="457200" indent="-457200">
              <a:buFont typeface="Courier New" panose="02070309020205020404" pitchFamily="49" charset="0"/>
              <a:buChar char="o"/>
            </a:pPr>
            <a:r>
              <a:rPr lang="en-US" dirty="0"/>
              <a:t>D</a:t>
            </a:r>
            <a:r>
              <a:rPr lang="x-none" dirty="0"/>
              <a:t>ataset = ([r1, p1], [r2, p2], …), where r and p are reactant graph embeddings and product graph embeddings</a:t>
            </a:r>
          </a:p>
          <a:p>
            <a:pPr marL="457200" indent="-457200">
              <a:buFont typeface="Courier New" panose="02070309020205020404" pitchFamily="49" charset="0"/>
              <a:buChar char="o"/>
            </a:pPr>
            <a:r>
              <a:rPr lang="en-US" dirty="0"/>
              <a:t>O</a:t>
            </a:r>
            <a:r>
              <a:rPr lang="x-none" dirty="0"/>
              <a:t>nly minimizing the distance between [ri, pi] is not enough</a:t>
            </a:r>
          </a:p>
          <a:p>
            <a:pPr marL="1143000" lvl="1" indent="-457200">
              <a:buFont typeface="Courier New" panose="02070309020205020404" pitchFamily="49" charset="0"/>
              <a:buChar char="o"/>
            </a:pPr>
            <a:r>
              <a:rPr lang="en-US" dirty="0"/>
              <a:t>A</a:t>
            </a:r>
            <a:r>
              <a:rPr lang="x-none" dirty="0"/>
              <a:t>ll embeddings will become zero after training</a:t>
            </a:r>
          </a:p>
          <a:p>
            <a:pPr marL="457200" indent="-457200">
              <a:buFont typeface="Courier New" panose="02070309020205020404" pitchFamily="49" charset="0"/>
              <a:buChar char="o"/>
            </a:pPr>
            <a:r>
              <a:rPr lang="en-US" dirty="0"/>
              <a:t>Introducing n</a:t>
            </a:r>
            <a:r>
              <a:rPr lang="x-none" dirty="0"/>
              <a:t>egative samples for each reactant graph</a:t>
            </a:r>
          </a:p>
        </p:txBody>
      </p:sp>
    </p:spTree>
    <p:extLst>
      <p:ext uri="{BB962C8B-B14F-4D97-AF65-F5344CB8AC3E}">
        <p14:creationId xmlns:p14="http://schemas.microsoft.com/office/powerpoint/2010/main" val="1737037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FC949B-B6B0-5A4D-B20E-3173FF992BB6}"/>
              </a:ext>
            </a:extLst>
          </p:cNvPr>
          <p:cNvSpPr>
            <a:spLocks noGrp="1"/>
          </p:cNvSpPr>
          <p:nvPr>
            <p:ph type="title"/>
          </p:nvPr>
        </p:nvSpPr>
        <p:spPr/>
        <p:txBody>
          <a:bodyPr/>
          <a:lstStyle/>
          <a:p>
            <a:r>
              <a:rPr lang="x-none" sz="2800" b="1" dirty="0">
                <a:latin typeface="Arial"/>
                <a:cs typeface="Arial"/>
              </a:rPr>
              <a:t>Training: contrastive loss</a:t>
            </a:r>
          </a:p>
        </p:txBody>
      </p:sp>
      <p:sp>
        <p:nvSpPr>
          <p:cNvPr id="3" name="Content Placeholder 2">
            <a:extLst>
              <a:ext uri="{FF2B5EF4-FFF2-40B4-BE49-F238E27FC236}">
                <a16:creationId xmlns:a16="http://schemas.microsoft.com/office/drawing/2014/main" xmlns="" id="{685BC241-ED04-A543-BE71-9272EF6964B9}"/>
              </a:ext>
            </a:extLst>
          </p:cNvPr>
          <p:cNvSpPr>
            <a:spLocks noGrp="1"/>
          </p:cNvSpPr>
          <p:nvPr>
            <p:ph idx="1"/>
          </p:nvPr>
        </p:nvSpPr>
        <p:spPr>
          <a:xfrm>
            <a:off x="671332" y="1825625"/>
            <a:ext cx="10857053" cy="870684"/>
          </a:xfrm>
        </p:spPr>
        <p:txBody>
          <a:bodyPr/>
          <a:lstStyle/>
          <a:p>
            <a:pPr marL="457200" indent="-457200">
              <a:buFont typeface="Courier New" panose="02070309020205020404" pitchFamily="49" charset="0"/>
              <a:buChar char="o"/>
            </a:pPr>
            <a:r>
              <a:rPr lang="en-US" dirty="0"/>
              <a:t>For a minibatch of data: ([r1, p1], [r2, p2], …, [</a:t>
            </a:r>
            <a:r>
              <a:rPr lang="en-US" dirty="0" err="1"/>
              <a:t>rn</a:t>
            </a:r>
            <a:r>
              <a:rPr lang="en-US" dirty="0"/>
              <a:t>, </a:t>
            </a:r>
            <a:r>
              <a:rPr lang="en-US" dirty="0" err="1"/>
              <a:t>pn</a:t>
            </a:r>
            <a:r>
              <a:rPr lang="en-US" dirty="0"/>
              <a:t>])</a:t>
            </a:r>
            <a:endParaRPr lang="x-none" dirty="0"/>
          </a:p>
        </p:txBody>
      </p:sp>
      <p:graphicFrame>
        <p:nvGraphicFramePr>
          <p:cNvPr id="4" name="Table 4">
            <a:extLst>
              <a:ext uri="{FF2B5EF4-FFF2-40B4-BE49-F238E27FC236}">
                <a16:creationId xmlns:a16="http://schemas.microsoft.com/office/drawing/2014/main" xmlns="" id="{E33E0969-1064-E144-B645-ED276979B85D}"/>
              </a:ext>
            </a:extLst>
          </p:cNvPr>
          <p:cNvGraphicFramePr>
            <a:graphicFrameLocks noGrp="1"/>
          </p:cNvGraphicFramePr>
          <p:nvPr/>
        </p:nvGraphicFramePr>
        <p:xfrm>
          <a:off x="1789729" y="3315433"/>
          <a:ext cx="3298090" cy="3135920"/>
        </p:xfrm>
        <a:graphic>
          <a:graphicData uri="http://schemas.openxmlformats.org/drawingml/2006/table">
            <a:tbl>
              <a:tblPr firstRow="1" bandRow="1">
                <a:tableStyleId>{5940675A-B579-460E-94D1-54222C63F5DA}</a:tableStyleId>
              </a:tblPr>
              <a:tblGrid>
                <a:gridCol w="659618">
                  <a:extLst>
                    <a:ext uri="{9D8B030D-6E8A-4147-A177-3AD203B41FA5}">
                      <a16:colId xmlns:a16="http://schemas.microsoft.com/office/drawing/2014/main" xmlns="" val="1972456330"/>
                    </a:ext>
                  </a:extLst>
                </a:gridCol>
                <a:gridCol w="659618">
                  <a:extLst>
                    <a:ext uri="{9D8B030D-6E8A-4147-A177-3AD203B41FA5}">
                      <a16:colId xmlns:a16="http://schemas.microsoft.com/office/drawing/2014/main" xmlns="" val="3537034945"/>
                    </a:ext>
                  </a:extLst>
                </a:gridCol>
                <a:gridCol w="659618">
                  <a:extLst>
                    <a:ext uri="{9D8B030D-6E8A-4147-A177-3AD203B41FA5}">
                      <a16:colId xmlns:a16="http://schemas.microsoft.com/office/drawing/2014/main" xmlns="" val="83839434"/>
                    </a:ext>
                  </a:extLst>
                </a:gridCol>
                <a:gridCol w="659618">
                  <a:extLst>
                    <a:ext uri="{9D8B030D-6E8A-4147-A177-3AD203B41FA5}">
                      <a16:colId xmlns:a16="http://schemas.microsoft.com/office/drawing/2014/main" xmlns="" val="1536048564"/>
                    </a:ext>
                  </a:extLst>
                </a:gridCol>
                <a:gridCol w="659618">
                  <a:extLst>
                    <a:ext uri="{9D8B030D-6E8A-4147-A177-3AD203B41FA5}">
                      <a16:colId xmlns:a16="http://schemas.microsoft.com/office/drawing/2014/main" xmlns="" val="278110145"/>
                    </a:ext>
                  </a:extLst>
                </a:gridCol>
              </a:tblGrid>
              <a:tr h="627184">
                <a:tc>
                  <a:txBody>
                    <a:bodyPr/>
                    <a:lstStyle/>
                    <a:p>
                      <a:endParaRPr lang="x-none" dirty="0"/>
                    </a:p>
                  </a:txBody>
                  <a:tcPr>
                    <a:solidFill>
                      <a:schemeClr val="accent1"/>
                    </a:solidFill>
                  </a:tcPr>
                </a:tc>
                <a:tc>
                  <a:txBody>
                    <a:bodyPr/>
                    <a:lstStyle/>
                    <a:p>
                      <a:endParaRPr lang="x-none" dirty="0"/>
                    </a:p>
                  </a:txBody>
                  <a:tcPr/>
                </a:tc>
                <a:tc>
                  <a:txBody>
                    <a:bodyPr/>
                    <a:lstStyle/>
                    <a:p>
                      <a:endParaRPr lang="x-none"/>
                    </a:p>
                  </a:txBody>
                  <a:tcPr/>
                </a:tc>
                <a:tc>
                  <a:txBody>
                    <a:bodyPr/>
                    <a:lstStyle/>
                    <a:p>
                      <a:endParaRPr lang="x-none"/>
                    </a:p>
                  </a:txBody>
                  <a:tcPr/>
                </a:tc>
                <a:tc>
                  <a:txBody>
                    <a:bodyPr/>
                    <a:lstStyle/>
                    <a:p>
                      <a:endParaRPr lang="x-none"/>
                    </a:p>
                  </a:txBody>
                  <a:tcPr/>
                </a:tc>
                <a:extLst>
                  <a:ext uri="{0D108BD9-81ED-4DB2-BD59-A6C34878D82A}">
                    <a16:rowId xmlns:a16="http://schemas.microsoft.com/office/drawing/2014/main" xmlns="" val="3706827719"/>
                  </a:ext>
                </a:extLst>
              </a:tr>
              <a:tr h="627184">
                <a:tc>
                  <a:txBody>
                    <a:bodyPr/>
                    <a:lstStyle/>
                    <a:p>
                      <a:endParaRPr lang="x-none"/>
                    </a:p>
                  </a:txBody>
                  <a:tcPr/>
                </a:tc>
                <a:tc>
                  <a:txBody>
                    <a:bodyPr/>
                    <a:lstStyle/>
                    <a:p>
                      <a:endParaRPr lang="x-none" dirty="0"/>
                    </a:p>
                  </a:txBody>
                  <a:tcPr>
                    <a:solidFill>
                      <a:schemeClr val="accent1"/>
                    </a:solidFill>
                  </a:tcPr>
                </a:tc>
                <a:tc>
                  <a:txBody>
                    <a:bodyPr/>
                    <a:lstStyle/>
                    <a:p>
                      <a:endParaRPr lang="x-none" dirty="0"/>
                    </a:p>
                  </a:txBody>
                  <a:tcPr/>
                </a:tc>
                <a:tc>
                  <a:txBody>
                    <a:bodyPr/>
                    <a:lstStyle/>
                    <a:p>
                      <a:endParaRPr lang="x-none"/>
                    </a:p>
                  </a:txBody>
                  <a:tcPr/>
                </a:tc>
                <a:tc>
                  <a:txBody>
                    <a:bodyPr/>
                    <a:lstStyle/>
                    <a:p>
                      <a:endParaRPr lang="x-none"/>
                    </a:p>
                  </a:txBody>
                  <a:tcPr/>
                </a:tc>
                <a:extLst>
                  <a:ext uri="{0D108BD9-81ED-4DB2-BD59-A6C34878D82A}">
                    <a16:rowId xmlns:a16="http://schemas.microsoft.com/office/drawing/2014/main" xmlns="" val="4198428114"/>
                  </a:ext>
                </a:extLst>
              </a:tr>
              <a:tr h="627184">
                <a:tc>
                  <a:txBody>
                    <a:bodyPr/>
                    <a:lstStyle/>
                    <a:p>
                      <a:endParaRPr lang="x-none"/>
                    </a:p>
                  </a:txBody>
                  <a:tcPr/>
                </a:tc>
                <a:tc>
                  <a:txBody>
                    <a:bodyPr/>
                    <a:lstStyle/>
                    <a:p>
                      <a:endParaRPr lang="x-none"/>
                    </a:p>
                  </a:txBody>
                  <a:tcPr/>
                </a:tc>
                <a:tc>
                  <a:txBody>
                    <a:bodyPr/>
                    <a:lstStyle/>
                    <a:p>
                      <a:endParaRPr lang="x-none" dirty="0"/>
                    </a:p>
                  </a:txBody>
                  <a:tcPr>
                    <a:solidFill>
                      <a:schemeClr val="accent1"/>
                    </a:solidFill>
                  </a:tcPr>
                </a:tc>
                <a:tc>
                  <a:txBody>
                    <a:bodyPr/>
                    <a:lstStyle/>
                    <a:p>
                      <a:endParaRPr lang="x-none"/>
                    </a:p>
                  </a:txBody>
                  <a:tcPr/>
                </a:tc>
                <a:tc>
                  <a:txBody>
                    <a:bodyPr/>
                    <a:lstStyle/>
                    <a:p>
                      <a:endParaRPr lang="x-none"/>
                    </a:p>
                  </a:txBody>
                  <a:tcPr/>
                </a:tc>
                <a:extLst>
                  <a:ext uri="{0D108BD9-81ED-4DB2-BD59-A6C34878D82A}">
                    <a16:rowId xmlns:a16="http://schemas.microsoft.com/office/drawing/2014/main" xmlns="" val="4128594578"/>
                  </a:ext>
                </a:extLst>
              </a:tr>
              <a:tr h="627184">
                <a:tc>
                  <a:txBody>
                    <a:bodyPr/>
                    <a:lstStyle/>
                    <a:p>
                      <a:endParaRPr lang="x-none"/>
                    </a:p>
                  </a:txBody>
                  <a:tcPr/>
                </a:tc>
                <a:tc>
                  <a:txBody>
                    <a:bodyPr/>
                    <a:lstStyle/>
                    <a:p>
                      <a:endParaRPr lang="x-none"/>
                    </a:p>
                  </a:txBody>
                  <a:tcPr/>
                </a:tc>
                <a:tc>
                  <a:txBody>
                    <a:bodyPr/>
                    <a:lstStyle/>
                    <a:p>
                      <a:endParaRPr lang="x-none"/>
                    </a:p>
                  </a:txBody>
                  <a:tcPr/>
                </a:tc>
                <a:tc>
                  <a:txBody>
                    <a:bodyPr/>
                    <a:lstStyle/>
                    <a:p>
                      <a:endParaRPr lang="x-none" dirty="0"/>
                    </a:p>
                  </a:txBody>
                  <a:tcPr>
                    <a:solidFill>
                      <a:schemeClr val="accent1"/>
                    </a:solidFill>
                  </a:tcPr>
                </a:tc>
                <a:tc>
                  <a:txBody>
                    <a:bodyPr/>
                    <a:lstStyle/>
                    <a:p>
                      <a:endParaRPr lang="x-none"/>
                    </a:p>
                  </a:txBody>
                  <a:tcPr/>
                </a:tc>
                <a:extLst>
                  <a:ext uri="{0D108BD9-81ED-4DB2-BD59-A6C34878D82A}">
                    <a16:rowId xmlns:a16="http://schemas.microsoft.com/office/drawing/2014/main" xmlns="" val="46588240"/>
                  </a:ext>
                </a:extLst>
              </a:tr>
              <a:tr h="627184">
                <a:tc>
                  <a:txBody>
                    <a:bodyPr/>
                    <a:lstStyle/>
                    <a:p>
                      <a:endParaRPr lang="x-none"/>
                    </a:p>
                  </a:txBody>
                  <a:tcPr/>
                </a:tc>
                <a:tc>
                  <a:txBody>
                    <a:bodyPr/>
                    <a:lstStyle/>
                    <a:p>
                      <a:endParaRPr lang="x-none"/>
                    </a:p>
                  </a:txBody>
                  <a:tcPr/>
                </a:tc>
                <a:tc>
                  <a:txBody>
                    <a:bodyPr/>
                    <a:lstStyle/>
                    <a:p>
                      <a:endParaRPr lang="x-none"/>
                    </a:p>
                  </a:txBody>
                  <a:tcPr/>
                </a:tc>
                <a:tc>
                  <a:txBody>
                    <a:bodyPr/>
                    <a:lstStyle/>
                    <a:p>
                      <a:endParaRPr lang="x-none"/>
                    </a:p>
                  </a:txBody>
                  <a:tcPr/>
                </a:tc>
                <a:tc>
                  <a:txBody>
                    <a:bodyPr/>
                    <a:lstStyle/>
                    <a:p>
                      <a:endParaRPr lang="x-none" dirty="0"/>
                    </a:p>
                  </a:txBody>
                  <a:tcPr>
                    <a:solidFill>
                      <a:schemeClr val="accent1"/>
                    </a:solidFill>
                  </a:tcPr>
                </a:tc>
                <a:extLst>
                  <a:ext uri="{0D108BD9-81ED-4DB2-BD59-A6C34878D82A}">
                    <a16:rowId xmlns:a16="http://schemas.microsoft.com/office/drawing/2014/main" xmlns="" val="3838837420"/>
                  </a:ext>
                </a:extLst>
              </a:tr>
            </a:tbl>
          </a:graphicData>
        </a:graphic>
      </p:graphicFrame>
      <p:sp>
        <p:nvSpPr>
          <p:cNvPr id="5" name="Rectangle 4">
            <a:extLst>
              <a:ext uri="{FF2B5EF4-FFF2-40B4-BE49-F238E27FC236}">
                <a16:creationId xmlns:a16="http://schemas.microsoft.com/office/drawing/2014/main" xmlns="" id="{930CD598-4BA9-5248-BB33-3218BAF8ED02}"/>
              </a:ext>
            </a:extLst>
          </p:cNvPr>
          <p:cNvSpPr/>
          <p:nvPr/>
        </p:nvSpPr>
        <p:spPr>
          <a:xfrm>
            <a:off x="828996" y="3333018"/>
            <a:ext cx="492443" cy="523220"/>
          </a:xfrm>
          <a:prstGeom prst="rect">
            <a:avLst/>
          </a:prstGeom>
        </p:spPr>
        <p:txBody>
          <a:bodyPr wrap="none">
            <a:spAutoFit/>
          </a:bodyPr>
          <a:lstStyle/>
          <a:p>
            <a:r>
              <a:rPr lang="en-US" sz="2800" dirty="0"/>
              <a:t>r1</a:t>
            </a:r>
            <a:endParaRPr lang="x-none" sz="2800" dirty="0"/>
          </a:p>
        </p:txBody>
      </p:sp>
      <p:sp>
        <p:nvSpPr>
          <p:cNvPr id="6" name="Rectangle 5">
            <a:extLst>
              <a:ext uri="{FF2B5EF4-FFF2-40B4-BE49-F238E27FC236}">
                <a16:creationId xmlns:a16="http://schemas.microsoft.com/office/drawing/2014/main" xmlns="" id="{416742D7-E9FA-354A-9778-052CB8006CB2}"/>
              </a:ext>
            </a:extLst>
          </p:cNvPr>
          <p:cNvSpPr/>
          <p:nvPr/>
        </p:nvSpPr>
        <p:spPr>
          <a:xfrm>
            <a:off x="828996" y="4036403"/>
            <a:ext cx="492443" cy="523220"/>
          </a:xfrm>
          <a:prstGeom prst="rect">
            <a:avLst/>
          </a:prstGeom>
        </p:spPr>
        <p:txBody>
          <a:bodyPr wrap="none">
            <a:spAutoFit/>
          </a:bodyPr>
          <a:lstStyle/>
          <a:p>
            <a:r>
              <a:rPr lang="en-US" sz="2800" dirty="0"/>
              <a:t>r2</a:t>
            </a:r>
            <a:endParaRPr lang="x-none" sz="2800" dirty="0"/>
          </a:p>
        </p:txBody>
      </p:sp>
      <p:sp>
        <p:nvSpPr>
          <p:cNvPr id="7" name="Rectangle 6">
            <a:extLst>
              <a:ext uri="{FF2B5EF4-FFF2-40B4-BE49-F238E27FC236}">
                <a16:creationId xmlns:a16="http://schemas.microsoft.com/office/drawing/2014/main" xmlns="" id="{C6FDFFE9-1A55-994D-91F8-7C8D651DD5A0}"/>
              </a:ext>
            </a:extLst>
          </p:cNvPr>
          <p:cNvSpPr/>
          <p:nvPr/>
        </p:nvSpPr>
        <p:spPr>
          <a:xfrm>
            <a:off x="828996" y="5875379"/>
            <a:ext cx="498855" cy="523220"/>
          </a:xfrm>
          <a:prstGeom prst="rect">
            <a:avLst/>
          </a:prstGeom>
        </p:spPr>
        <p:txBody>
          <a:bodyPr wrap="none">
            <a:spAutoFit/>
          </a:bodyPr>
          <a:lstStyle/>
          <a:p>
            <a:r>
              <a:rPr lang="en-US" sz="2800" dirty="0" err="1"/>
              <a:t>rn</a:t>
            </a:r>
            <a:endParaRPr lang="x-none" sz="2800" dirty="0"/>
          </a:p>
        </p:txBody>
      </p:sp>
      <p:sp>
        <p:nvSpPr>
          <p:cNvPr id="8" name="Rectangle 7">
            <a:extLst>
              <a:ext uri="{FF2B5EF4-FFF2-40B4-BE49-F238E27FC236}">
                <a16:creationId xmlns:a16="http://schemas.microsoft.com/office/drawing/2014/main" xmlns="" id="{536C5E37-C43B-634D-8805-6F96C3D84660}"/>
              </a:ext>
            </a:extLst>
          </p:cNvPr>
          <p:cNvSpPr/>
          <p:nvPr/>
        </p:nvSpPr>
        <p:spPr>
          <a:xfrm>
            <a:off x="1884073" y="2667001"/>
            <a:ext cx="556563" cy="523220"/>
          </a:xfrm>
          <a:prstGeom prst="rect">
            <a:avLst/>
          </a:prstGeom>
        </p:spPr>
        <p:txBody>
          <a:bodyPr wrap="none">
            <a:spAutoFit/>
          </a:bodyPr>
          <a:lstStyle/>
          <a:p>
            <a:r>
              <a:rPr lang="en-US" sz="2800" dirty="0"/>
              <a:t>p1</a:t>
            </a:r>
            <a:endParaRPr lang="x-none" sz="2800" dirty="0"/>
          </a:p>
        </p:txBody>
      </p:sp>
      <p:sp>
        <p:nvSpPr>
          <p:cNvPr id="9" name="Rectangle 8">
            <a:extLst>
              <a:ext uri="{FF2B5EF4-FFF2-40B4-BE49-F238E27FC236}">
                <a16:creationId xmlns:a16="http://schemas.microsoft.com/office/drawing/2014/main" xmlns="" id="{572AAFE7-0BC9-844D-90CA-3C82C4A0FCC4}"/>
              </a:ext>
            </a:extLst>
          </p:cNvPr>
          <p:cNvSpPr/>
          <p:nvPr/>
        </p:nvSpPr>
        <p:spPr>
          <a:xfrm>
            <a:off x="2478035" y="2667001"/>
            <a:ext cx="556563" cy="523220"/>
          </a:xfrm>
          <a:prstGeom prst="rect">
            <a:avLst/>
          </a:prstGeom>
        </p:spPr>
        <p:txBody>
          <a:bodyPr wrap="none">
            <a:spAutoFit/>
          </a:bodyPr>
          <a:lstStyle/>
          <a:p>
            <a:r>
              <a:rPr lang="en-US" sz="2800" dirty="0"/>
              <a:t>p2</a:t>
            </a:r>
            <a:endParaRPr lang="x-none" sz="2800" dirty="0"/>
          </a:p>
        </p:txBody>
      </p:sp>
      <p:sp>
        <p:nvSpPr>
          <p:cNvPr id="10" name="Rectangle 9">
            <a:extLst>
              <a:ext uri="{FF2B5EF4-FFF2-40B4-BE49-F238E27FC236}">
                <a16:creationId xmlns:a16="http://schemas.microsoft.com/office/drawing/2014/main" xmlns="" id="{4E532B09-5B52-4E40-AFEC-DB1B933CD46B}"/>
              </a:ext>
            </a:extLst>
          </p:cNvPr>
          <p:cNvSpPr/>
          <p:nvPr/>
        </p:nvSpPr>
        <p:spPr>
          <a:xfrm>
            <a:off x="4507810" y="2667001"/>
            <a:ext cx="562975" cy="523220"/>
          </a:xfrm>
          <a:prstGeom prst="rect">
            <a:avLst/>
          </a:prstGeom>
        </p:spPr>
        <p:txBody>
          <a:bodyPr wrap="none">
            <a:spAutoFit/>
          </a:bodyPr>
          <a:lstStyle/>
          <a:p>
            <a:r>
              <a:rPr lang="en-US" sz="2800" dirty="0" err="1"/>
              <a:t>pn</a:t>
            </a:r>
            <a:endParaRPr lang="x-none" sz="2800" dirty="0"/>
          </a:p>
        </p:txBody>
      </p:sp>
      <p:graphicFrame>
        <p:nvGraphicFramePr>
          <p:cNvPr id="11" name="Table 11">
            <a:extLst>
              <a:ext uri="{FF2B5EF4-FFF2-40B4-BE49-F238E27FC236}">
                <a16:creationId xmlns:a16="http://schemas.microsoft.com/office/drawing/2014/main" xmlns="" id="{3460CF43-7EF9-8045-999B-91AB29781BF6}"/>
              </a:ext>
            </a:extLst>
          </p:cNvPr>
          <p:cNvGraphicFramePr>
            <a:graphicFrameLocks noGrp="1"/>
          </p:cNvGraphicFramePr>
          <p:nvPr/>
        </p:nvGraphicFramePr>
        <p:xfrm>
          <a:off x="6291399" y="2928611"/>
          <a:ext cx="515816" cy="490874"/>
        </p:xfrm>
        <a:graphic>
          <a:graphicData uri="http://schemas.openxmlformats.org/drawingml/2006/table">
            <a:tbl>
              <a:tblPr firstRow="1" bandRow="1">
                <a:tableStyleId>{D7AC3CCA-C797-4891-BE02-D94E43425B78}</a:tableStyleId>
              </a:tblPr>
              <a:tblGrid>
                <a:gridCol w="515816">
                  <a:extLst>
                    <a:ext uri="{9D8B030D-6E8A-4147-A177-3AD203B41FA5}">
                      <a16:colId xmlns:a16="http://schemas.microsoft.com/office/drawing/2014/main" xmlns="" val="274310031"/>
                    </a:ext>
                  </a:extLst>
                </a:gridCol>
              </a:tblGrid>
              <a:tr h="490874">
                <a:tc>
                  <a:txBody>
                    <a:bodyPr/>
                    <a:lstStyle/>
                    <a:p>
                      <a:endParaRPr lang="x-none" dirty="0"/>
                    </a:p>
                  </a:txBody>
                  <a:tcPr>
                    <a:solidFill>
                      <a:schemeClr val="accent1"/>
                    </a:solidFill>
                  </a:tcPr>
                </a:tc>
                <a:extLst>
                  <a:ext uri="{0D108BD9-81ED-4DB2-BD59-A6C34878D82A}">
                    <a16:rowId xmlns:a16="http://schemas.microsoft.com/office/drawing/2014/main" xmlns="" val="2963614440"/>
                  </a:ext>
                </a:extLst>
              </a:tr>
            </a:tbl>
          </a:graphicData>
        </a:graphic>
      </p:graphicFrame>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xmlns="" id="{7779EB51-1E3A-7948-8FF0-EAEC262E38EA}"/>
                  </a:ext>
                </a:extLst>
              </p:cNvPr>
              <p:cNvSpPr/>
              <p:nvPr/>
            </p:nvSpPr>
            <p:spPr>
              <a:xfrm>
                <a:off x="7034012" y="2738390"/>
                <a:ext cx="3775072" cy="954107"/>
              </a:xfrm>
              <a:prstGeom prst="rect">
                <a:avLst/>
              </a:prstGeom>
            </p:spPr>
            <p:txBody>
              <a:bodyPr wrap="none">
                <a:spAutoFit/>
              </a:bodyPr>
              <a:lstStyle/>
              <a:p>
                <a:r>
                  <a:rPr lang="en-US" sz="2800" dirty="0"/>
                  <a:t>Loss of positive samples:</a:t>
                </a:r>
              </a:p>
              <a:p>
                <a:pPr/>
                <a14:m>
                  <m:oMathPara xmlns:m="http://schemas.openxmlformats.org/officeDocument/2006/math">
                    <m:oMathParaPr>
                      <m:jc m:val="centerGroup"/>
                    </m:oMathParaPr>
                    <m:oMath xmlns:m="http://schemas.openxmlformats.org/officeDocument/2006/math">
                      <m:sSub>
                        <m:sSubPr>
                          <m:ctrlPr>
                            <a:rPr lang="x-none" sz="2800" i="1" smtClean="0">
                              <a:latin typeface="Cambria Math" charset="0"/>
                            </a:rPr>
                          </m:ctrlPr>
                        </m:sSubPr>
                        <m:e>
                          <m:r>
                            <a:rPr lang="en-US" sz="2800" i="1">
                              <a:latin typeface="Cambria Math" panose="02040503050406030204" pitchFamily="18" charset="0"/>
                            </a:rPr>
                            <m:t>||</m:t>
                          </m:r>
                          <m:sSub>
                            <m:sSubPr>
                              <m:ctrlPr>
                                <a:rPr lang="en-US" sz="2800" i="1">
                                  <a:latin typeface="Cambria Math" charset="0"/>
                                </a:rPr>
                              </m:ctrlPr>
                            </m:sSubPr>
                            <m:e>
                              <m:r>
                                <a:rPr lang="en-US" sz="2800" i="1">
                                  <a:latin typeface="Cambria Math" panose="02040503050406030204" pitchFamily="18" charset="0"/>
                                </a:rPr>
                                <m:t>𝑟</m:t>
                              </m:r>
                            </m:e>
                            <m:sub>
                              <m:r>
                                <a:rPr lang="en-US" sz="2800" i="1">
                                  <a:latin typeface="Cambria Math" panose="02040503050406030204" pitchFamily="18" charset="0"/>
                                </a:rPr>
                                <m:t>𝑖</m:t>
                              </m:r>
                            </m:sub>
                          </m:sSub>
                          <m:r>
                            <a:rPr lang="en-US" sz="2800" i="1">
                              <a:latin typeface="Cambria Math" panose="02040503050406030204" pitchFamily="18" charset="0"/>
                            </a:rPr>
                            <m:t>−</m:t>
                          </m:r>
                          <m:sSub>
                            <m:sSubPr>
                              <m:ctrlPr>
                                <a:rPr lang="en-US" sz="2800" i="1">
                                  <a:latin typeface="Cambria Math" charset="0"/>
                                </a:rPr>
                              </m:ctrlPr>
                            </m:sSubPr>
                            <m:e>
                              <m:r>
                                <a:rPr lang="en-US" sz="2800" i="1">
                                  <a:latin typeface="Cambria Math" panose="02040503050406030204" pitchFamily="18" charset="0"/>
                                </a:rPr>
                                <m:t>𝑝</m:t>
                              </m:r>
                            </m:e>
                            <m:sub>
                              <m:r>
                                <a:rPr lang="en-US" sz="2800" i="1">
                                  <a:latin typeface="Cambria Math" panose="02040503050406030204" pitchFamily="18" charset="0"/>
                                </a:rPr>
                                <m:t>𝑖</m:t>
                              </m:r>
                            </m:sub>
                          </m:sSub>
                          <m:r>
                            <a:rPr lang="en-US" sz="2800" i="1">
                              <a:latin typeface="Cambria Math" panose="02040503050406030204" pitchFamily="18" charset="0"/>
                            </a:rPr>
                            <m:t>||</m:t>
                          </m:r>
                        </m:e>
                        <m:sub>
                          <m:r>
                            <a:rPr lang="en-US" sz="2800" b="0" i="1" smtClean="0">
                              <a:latin typeface="Cambria Math" panose="02040503050406030204" pitchFamily="18" charset="0"/>
                            </a:rPr>
                            <m:t>2</m:t>
                          </m:r>
                        </m:sub>
                      </m:sSub>
                    </m:oMath>
                  </m:oMathPara>
                </a14:m>
                <a:endParaRPr lang="x-none" sz="2800" dirty="0"/>
              </a:p>
            </p:txBody>
          </p:sp>
        </mc:Choice>
        <mc:Fallback xmlns="">
          <p:sp>
            <p:nvSpPr>
              <p:cNvPr id="12" name="Rectangle 11">
                <a:extLst>
                  <a:ext uri="{FF2B5EF4-FFF2-40B4-BE49-F238E27FC236}">
                    <a16:creationId xmlns:a16="http://schemas.microsoft.com/office/drawing/2014/main" id="{7779EB51-1E3A-7948-8FF0-EAEC262E38EA}"/>
                  </a:ext>
                </a:extLst>
              </p:cNvPr>
              <p:cNvSpPr>
                <a:spLocks noRot="1" noChangeAspect="1" noMove="1" noResize="1" noEditPoints="1" noAdjustHandles="1" noChangeArrowheads="1" noChangeShapeType="1" noTextEdit="1"/>
              </p:cNvSpPr>
              <p:nvPr/>
            </p:nvSpPr>
            <p:spPr>
              <a:xfrm>
                <a:off x="7034012" y="2738390"/>
                <a:ext cx="3775072" cy="954107"/>
              </a:xfrm>
              <a:prstGeom prst="rect">
                <a:avLst/>
              </a:prstGeom>
              <a:blipFill>
                <a:blip r:embed="rId2"/>
                <a:stretch>
                  <a:fillRect l="-3344" t="-6579" r="-2341" b="-10526"/>
                </a:stretch>
              </a:blipFill>
            </p:spPr>
            <p:txBody>
              <a:bodyPr/>
              <a:lstStyle/>
              <a:p>
                <a:r>
                  <a:rPr lang="en-CN">
                    <a:noFill/>
                  </a:rPr>
                  <a:t> </a:t>
                </a:r>
              </a:p>
            </p:txBody>
          </p:sp>
        </mc:Fallback>
      </mc:AlternateContent>
      <p:graphicFrame>
        <p:nvGraphicFramePr>
          <p:cNvPr id="13" name="Table 11">
            <a:extLst>
              <a:ext uri="{FF2B5EF4-FFF2-40B4-BE49-F238E27FC236}">
                <a16:creationId xmlns:a16="http://schemas.microsoft.com/office/drawing/2014/main" xmlns="" id="{5B3434ED-E2FE-B34B-A276-2A11351B5B21}"/>
              </a:ext>
            </a:extLst>
          </p:cNvPr>
          <p:cNvGraphicFramePr>
            <a:graphicFrameLocks noGrp="1"/>
          </p:cNvGraphicFramePr>
          <p:nvPr/>
        </p:nvGraphicFramePr>
        <p:xfrm>
          <a:off x="6350016" y="4171260"/>
          <a:ext cx="515816" cy="490874"/>
        </p:xfrm>
        <a:graphic>
          <a:graphicData uri="http://schemas.openxmlformats.org/drawingml/2006/table">
            <a:tbl>
              <a:tblPr firstRow="1" bandRow="1">
                <a:tableStyleId>{D7AC3CCA-C797-4891-BE02-D94E43425B78}</a:tableStyleId>
              </a:tblPr>
              <a:tblGrid>
                <a:gridCol w="515816">
                  <a:extLst>
                    <a:ext uri="{9D8B030D-6E8A-4147-A177-3AD203B41FA5}">
                      <a16:colId xmlns:a16="http://schemas.microsoft.com/office/drawing/2014/main" xmlns="" val="274310031"/>
                    </a:ext>
                  </a:extLst>
                </a:gridCol>
              </a:tblGrid>
              <a:tr h="490874">
                <a:tc>
                  <a:txBody>
                    <a:bodyPr/>
                    <a:lstStyle/>
                    <a:p>
                      <a:endParaRPr lang="x-none" dirty="0"/>
                    </a:p>
                  </a:txBody>
                  <a:tcPr>
                    <a:noFill/>
                  </a:tcPr>
                </a:tc>
                <a:extLst>
                  <a:ext uri="{0D108BD9-81ED-4DB2-BD59-A6C34878D82A}">
                    <a16:rowId xmlns:a16="http://schemas.microsoft.com/office/drawing/2014/main" xmlns="" val="2963614440"/>
                  </a:ext>
                </a:extLst>
              </a:tr>
            </a:tbl>
          </a:graphicData>
        </a:graphic>
      </p:graphicFrame>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xmlns="" id="{E69CCBA5-36DC-DF4B-800E-4FCBD6E9EC16}"/>
                  </a:ext>
                </a:extLst>
              </p:cNvPr>
              <p:cNvSpPr/>
              <p:nvPr/>
            </p:nvSpPr>
            <p:spPr>
              <a:xfrm>
                <a:off x="7092629" y="3981039"/>
                <a:ext cx="4854534" cy="954107"/>
              </a:xfrm>
              <a:prstGeom prst="rect">
                <a:avLst/>
              </a:prstGeom>
            </p:spPr>
            <p:txBody>
              <a:bodyPr wrap="none">
                <a:spAutoFit/>
              </a:bodyPr>
              <a:lstStyle/>
              <a:p>
                <a:r>
                  <a:rPr lang="en-US" sz="2800" dirty="0"/>
                  <a:t>Loss of negative samples:</a:t>
                </a:r>
              </a:p>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max</m:t>
                      </m:r>
                      <m:r>
                        <a:rPr lang="en-US" sz="2800" b="0" i="1" smtClean="0">
                          <a:latin typeface="Cambria Math" panose="02040503050406030204" pitchFamily="18" charset="0"/>
                        </a:rPr>
                        <m:t>⁡(</m:t>
                      </m:r>
                      <m:r>
                        <a:rPr lang="en-US" sz="2800" b="0" i="1" smtClean="0">
                          <a:latin typeface="Cambria Math" panose="02040503050406030204" pitchFamily="18" charset="0"/>
                        </a:rPr>
                        <m:t>𝑚𝑎𝑟𝑔𝑖𝑛</m:t>
                      </m:r>
                      <m:r>
                        <a:rPr lang="en-US" sz="2800" b="0" i="1" smtClean="0">
                          <a:latin typeface="Cambria Math" panose="02040503050406030204" pitchFamily="18" charset="0"/>
                        </a:rPr>
                        <m:t>−</m:t>
                      </m:r>
                      <m:sSub>
                        <m:sSubPr>
                          <m:ctrlPr>
                            <a:rPr lang="x-none" sz="2800" i="1">
                              <a:latin typeface="Cambria Math" charset="0"/>
                            </a:rPr>
                          </m:ctrlPr>
                        </m:sSubPr>
                        <m:e>
                          <m:r>
                            <a:rPr lang="en-US" sz="2800" i="1">
                              <a:latin typeface="Cambria Math" panose="02040503050406030204" pitchFamily="18" charset="0"/>
                            </a:rPr>
                            <m:t>||</m:t>
                          </m:r>
                          <m:sSub>
                            <m:sSubPr>
                              <m:ctrlPr>
                                <a:rPr lang="en-US" sz="2800" i="1">
                                  <a:latin typeface="Cambria Math" charset="0"/>
                                </a:rPr>
                              </m:ctrlPr>
                            </m:sSubPr>
                            <m:e>
                              <m:r>
                                <a:rPr lang="en-US" sz="2800" i="1">
                                  <a:latin typeface="Cambria Math" panose="02040503050406030204" pitchFamily="18" charset="0"/>
                                </a:rPr>
                                <m:t>𝑟</m:t>
                              </m:r>
                            </m:e>
                            <m:sub>
                              <m:r>
                                <a:rPr lang="en-US" sz="2800" i="1">
                                  <a:latin typeface="Cambria Math" panose="02040503050406030204" pitchFamily="18" charset="0"/>
                                </a:rPr>
                                <m:t>𝑖</m:t>
                              </m:r>
                            </m:sub>
                          </m:sSub>
                          <m:r>
                            <a:rPr lang="en-US" sz="2800" i="1">
                              <a:latin typeface="Cambria Math" panose="02040503050406030204" pitchFamily="18" charset="0"/>
                            </a:rPr>
                            <m:t>−</m:t>
                          </m:r>
                          <m:sSub>
                            <m:sSubPr>
                              <m:ctrlPr>
                                <a:rPr lang="en-US" sz="2800" i="1">
                                  <a:latin typeface="Cambria Math" charset="0"/>
                                </a:rPr>
                              </m:ctrlPr>
                            </m:sSubPr>
                            <m:e>
                              <m:r>
                                <a:rPr lang="en-US" sz="2800" i="1">
                                  <a:latin typeface="Cambria Math" panose="02040503050406030204" pitchFamily="18" charset="0"/>
                                </a:rPr>
                                <m:t>𝑝</m:t>
                              </m:r>
                            </m:e>
                            <m:sub>
                              <m:r>
                                <a:rPr lang="en-US" sz="2800" i="1">
                                  <a:latin typeface="Cambria Math" panose="02040503050406030204" pitchFamily="18" charset="0"/>
                                </a:rPr>
                                <m:t>𝑖</m:t>
                              </m:r>
                            </m:sub>
                          </m:sSub>
                          <m:r>
                            <a:rPr lang="en-US" sz="2800" i="1">
                              <a:latin typeface="Cambria Math" panose="02040503050406030204" pitchFamily="18" charset="0"/>
                            </a:rPr>
                            <m:t>||</m:t>
                          </m:r>
                        </m:e>
                        <m:sub>
                          <m:r>
                            <a:rPr lang="en-US" sz="2800" i="1">
                              <a:latin typeface="Cambria Math" panose="02040503050406030204" pitchFamily="18" charset="0"/>
                            </a:rPr>
                            <m:t>2</m:t>
                          </m:r>
                        </m:sub>
                      </m:sSub>
                      <m:r>
                        <a:rPr lang="en-US" sz="2800" b="0" i="1" smtClean="0">
                          <a:latin typeface="Cambria Math" panose="02040503050406030204" pitchFamily="18" charset="0"/>
                        </a:rPr>
                        <m:t>,0)</m:t>
                      </m:r>
                    </m:oMath>
                  </m:oMathPara>
                </a14:m>
                <a:endParaRPr lang="x-none" sz="2800" dirty="0"/>
              </a:p>
            </p:txBody>
          </p:sp>
        </mc:Choice>
        <mc:Fallback xmlns="">
          <p:sp>
            <p:nvSpPr>
              <p:cNvPr id="14" name="Rectangle 13">
                <a:extLst>
                  <a:ext uri="{FF2B5EF4-FFF2-40B4-BE49-F238E27FC236}">
                    <a16:creationId xmlns:a16="http://schemas.microsoft.com/office/drawing/2014/main" id="{E69CCBA5-36DC-DF4B-800E-4FCBD6E9EC16}"/>
                  </a:ext>
                </a:extLst>
              </p:cNvPr>
              <p:cNvSpPr>
                <a:spLocks noRot="1" noChangeAspect="1" noMove="1" noResize="1" noEditPoints="1" noAdjustHandles="1" noChangeArrowheads="1" noChangeShapeType="1" noTextEdit="1"/>
              </p:cNvSpPr>
              <p:nvPr/>
            </p:nvSpPr>
            <p:spPr>
              <a:xfrm>
                <a:off x="7092629" y="3981039"/>
                <a:ext cx="4854534" cy="954107"/>
              </a:xfrm>
              <a:prstGeom prst="rect">
                <a:avLst/>
              </a:prstGeom>
              <a:blipFill>
                <a:blip r:embed="rId3"/>
                <a:stretch>
                  <a:fillRect l="-2611" t="-6579" b="-11842"/>
                </a:stretch>
              </a:blipFill>
            </p:spPr>
            <p:txBody>
              <a:bodyPr/>
              <a:lstStyle/>
              <a:p>
                <a:r>
                  <a:rPr lang="en-CN">
                    <a:noFill/>
                  </a:rPr>
                  <a:t> </a:t>
                </a:r>
              </a:p>
            </p:txBody>
          </p:sp>
        </mc:Fallback>
      </mc:AlternateContent>
      <p:sp>
        <p:nvSpPr>
          <p:cNvPr id="15" name="Rectangle 14">
            <a:extLst>
              <a:ext uri="{FF2B5EF4-FFF2-40B4-BE49-F238E27FC236}">
                <a16:creationId xmlns:a16="http://schemas.microsoft.com/office/drawing/2014/main" xmlns="" id="{1803BF83-5355-0845-B3B2-8217F71E9E1C}"/>
              </a:ext>
            </a:extLst>
          </p:cNvPr>
          <p:cNvSpPr/>
          <p:nvPr/>
        </p:nvSpPr>
        <p:spPr>
          <a:xfrm>
            <a:off x="6108903" y="5385659"/>
            <a:ext cx="5662246" cy="954107"/>
          </a:xfrm>
          <a:prstGeom prst="rect">
            <a:avLst/>
          </a:prstGeom>
        </p:spPr>
        <p:txBody>
          <a:bodyPr wrap="square">
            <a:spAutoFit/>
          </a:bodyPr>
          <a:lstStyle/>
          <a:p>
            <a:r>
              <a:rPr lang="en-US" sz="2800" dirty="0"/>
              <a:t>Total loss of a minibatch = mean of positive loss + mean of negative loss</a:t>
            </a:r>
            <a:endParaRPr lang="x-none" sz="2800" dirty="0"/>
          </a:p>
        </p:txBody>
      </p:sp>
    </p:spTree>
    <p:extLst>
      <p:ext uri="{BB962C8B-B14F-4D97-AF65-F5344CB8AC3E}">
        <p14:creationId xmlns:p14="http://schemas.microsoft.com/office/powerpoint/2010/main" val="31066871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0C6A79-9522-4D4F-A275-6984B24B4716}"/>
              </a:ext>
            </a:extLst>
          </p:cNvPr>
          <p:cNvSpPr>
            <a:spLocks noGrp="1"/>
          </p:cNvSpPr>
          <p:nvPr>
            <p:ph type="title"/>
          </p:nvPr>
        </p:nvSpPr>
        <p:spPr>
          <a:xfrm>
            <a:off x="1452266" y="123568"/>
            <a:ext cx="9670163" cy="1082933"/>
          </a:xfrm>
        </p:spPr>
        <p:txBody>
          <a:bodyPr/>
          <a:lstStyle/>
          <a:p>
            <a:r>
              <a:rPr lang="en-US" sz="2800" b="1" dirty="0">
                <a:latin typeface="Arial"/>
                <a:cs typeface="Arial"/>
              </a:rPr>
              <a:t>Reaction prediction</a:t>
            </a:r>
          </a:p>
        </p:txBody>
      </p:sp>
      <p:sp>
        <p:nvSpPr>
          <p:cNvPr id="4" name="Rectangle 3">
            <a:extLst>
              <a:ext uri="{FF2B5EF4-FFF2-40B4-BE49-F238E27FC236}">
                <a16:creationId xmlns:a16="http://schemas.microsoft.com/office/drawing/2014/main" xmlns="" id="{603723D0-B1DC-A748-9E4B-EB1D5052BB58}"/>
              </a:ext>
            </a:extLst>
          </p:cNvPr>
          <p:cNvSpPr/>
          <p:nvPr/>
        </p:nvSpPr>
        <p:spPr>
          <a:xfrm>
            <a:off x="1593123" y="1969444"/>
            <a:ext cx="2015680" cy="400110"/>
          </a:xfrm>
          <a:prstGeom prst="rect">
            <a:avLst/>
          </a:prstGeom>
        </p:spPr>
        <p:txBody>
          <a:bodyPr wrap="none">
            <a:spAutoFit/>
          </a:bodyPr>
          <a:lstStyle/>
          <a:p>
            <a:r>
              <a:rPr lang="en-US" sz="2000" dirty="0"/>
              <a:t>Query reactant(s)</a:t>
            </a:r>
            <a:endParaRPr lang="x-none" sz="2000" dirty="0"/>
          </a:p>
        </p:txBody>
      </p:sp>
      <p:pic>
        <p:nvPicPr>
          <p:cNvPr id="8" name="Picture 10">
            <a:extLst>
              <a:ext uri="{FF2B5EF4-FFF2-40B4-BE49-F238E27FC236}">
                <a16:creationId xmlns:a16="http://schemas.microsoft.com/office/drawing/2014/main" xmlns="" id="{6CDABFA2-27AB-0F48-8D66-71D820BB56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122" y="2527775"/>
            <a:ext cx="1293069" cy="765291"/>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4" descr="Skeletal formula of colchicine">
            <a:extLst>
              <a:ext uri="{FF2B5EF4-FFF2-40B4-BE49-F238E27FC236}">
                <a16:creationId xmlns:a16="http://schemas.microsoft.com/office/drawing/2014/main" xmlns="" id="{2E3963D4-377D-E84D-998B-811776BB6B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9554" y="2631164"/>
            <a:ext cx="772892" cy="775224"/>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12">
            <a:extLst>
              <a:ext uri="{FF2B5EF4-FFF2-40B4-BE49-F238E27FC236}">
                <a16:creationId xmlns:a16="http://schemas.microsoft.com/office/drawing/2014/main" xmlns="" id="{3C63DEB8-9B50-AD4F-B111-106DBB8752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6200" y="2631164"/>
            <a:ext cx="1266740" cy="690550"/>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14">
            <a:extLst>
              <a:ext uri="{FF2B5EF4-FFF2-40B4-BE49-F238E27FC236}">
                <a16:creationId xmlns:a16="http://schemas.microsoft.com/office/drawing/2014/main" xmlns="" id="{9C1C1686-ED95-DA41-AC69-22CF8DFAF2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09956" y="2687039"/>
            <a:ext cx="697239" cy="578800"/>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xmlns="" id="{1B3128FB-CA65-704B-9DBF-72D7598FEC0D}"/>
              </a:ext>
            </a:extLst>
          </p:cNvPr>
          <p:cNvSpPr/>
          <p:nvPr/>
        </p:nvSpPr>
        <p:spPr>
          <a:xfrm>
            <a:off x="6439939" y="1932965"/>
            <a:ext cx="2219262" cy="400110"/>
          </a:xfrm>
          <a:prstGeom prst="rect">
            <a:avLst/>
          </a:prstGeom>
        </p:spPr>
        <p:txBody>
          <a:bodyPr wrap="none">
            <a:spAutoFit/>
          </a:bodyPr>
          <a:lstStyle/>
          <a:p>
            <a:r>
              <a:rPr lang="en-US" sz="2000" dirty="0"/>
              <a:t>Candidate products</a:t>
            </a:r>
            <a:endParaRPr lang="x-none" sz="2000" dirty="0"/>
          </a:p>
        </p:txBody>
      </p:sp>
      <p:sp>
        <p:nvSpPr>
          <p:cNvPr id="14" name="Down Arrow 13">
            <a:extLst>
              <a:ext uri="{FF2B5EF4-FFF2-40B4-BE49-F238E27FC236}">
                <a16:creationId xmlns:a16="http://schemas.microsoft.com/office/drawing/2014/main" xmlns="" id="{ECBD45A9-9C4B-6D40-AA54-8BB15F655D31}"/>
              </a:ext>
            </a:extLst>
          </p:cNvPr>
          <p:cNvSpPr/>
          <p:nvPr/>
        </p:nvSpPr>
        <p:spPr>
          <a:xfrm>
            <a:off x="2346502" y="3558788"/>
            <a:ext cx="410308" cy="4359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8" name="Down Arrow 17">
            <a:extLst>
              <a:ext uri="{FF2B5EF4-FFF2-40B4-BE49-F238E27FC236}">
                <a16:creationId xmlns:a16="http://schemas.microsoft.com/office/drawing/2014/main" xmlns="" id="{01856757-884C-1C4A-B853-68716955D499}"/>
              </a:ext>
            </a:extLst>
          </p:cNvPr>
          <p:cNvSpPr/>
          <p:nvPr/>
        </p:nvSpPr>
        <p:spPr>
          <a:xfrm>
            <a:off x="7549570" y="3558788"/>
            <a:ext cx="410308" cy="4359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9" name="Rectangle 18">
            <a:extLst>
              <a:ext uri="{FF2B5EF4-FFF2-40B4-BE49-F238E27FC236}">
                <a16:creationId xmlns:a16="http://schemas.microsoft.com/office/drawing/2014/main" xmlns="" id="{179C7622-99F9-0640-85DF-BA72B83CF578}"/>
              </a:ext>
            </a:extLst>
          </p:cNvPr>
          <p:cNvSpPr/>
          <p:nvPr/>
        </p:nvSpPr>
        <p:spPr>
          <a:xfrm>
            <a:off x="2817714" y="3537720"/>
            <a:ext cx="1678345" cy="400110"/>
          </a:xfrm>
          <a:prstGeom prst="rect">
            <a:avLst/>
          </a:prstGeom>
        </p:spPr>
        <p:txBody>
          <a:bodyPr wrap="none">
            <a:spAutoFit/>
          </a:bodyPr>
          <a:lstStyle/>
          <a:p>
            <a:r>
              <a:rPr lang="en-US" sz="2000" dirty="0"/>
              <a:t>Trained model</a:t>
            </a:r>
            <a:endParaRPr lang="x-none" sz="2000" dirty="0"/>
          </a:p>
        </p:txBody>
      </p:sp>
      <p:sp>
        <p:nvSpPr>
          <p:cNvPr id="20" name="Rectangle 19">
            <a:extLst>
              <a:ext uri="{FF2B5EF4-FFF2-40B4-BE49-F238E27FC236}">
                <a16:creationId xmlns:a16="http://schemas.microsoft.com/office/drawing/2014/main" xmlns="" id="{8741EB17-96F4-C74D-B8EF-5D8F0F99B0D0}"/>
              </a:ext>
            </a:extLst>
          </p:cNvPr>
          <p:cNvSpPr/>
          <p:nvPr/>
        </p:nvSpPr>
        <p:spPr>
          <a:xfrm>
            <a:off x="8020782" y="3537720"/>
            <a:ext cx="1678345" cy="400110"/>
          </a:xfrm>
          <a:prstGeom prst="rect">
            <a:avLst/>
          </a:prstGeom>
        </p:spPr>
        <p:txBody>
          <a:bodyPr wrap="none">
            <a:spAutoFit/>
          </a:bodyPr>
          <a:lstStyle/>
          <a:p>
            <a:r>
              <a:rPr lang="en-US" sz="2000" dirty="0"/>
              <a:t>Trained model</a:t>
            </a:r>
            <a:endParaRPr lang="x-none" sz="2000" dirty="0"/>
          </a:p>
        </p:txBody>
      </p:sp>
      <p:sp>
        <p:nvSpPr>
          <p:cNvPr id="21" name="Rectangle 20">
            <a:extLst>
              <a:ext uri="{FF2B5EF4-FFF2-40B4-BE49-F238E27FC236}">
                <a16:creationId xmlns:a16="http://schemas.microsoft.com/office/drawing/2014/main" xmlns="" id="{33341AD6-EE5B-3A4F-B18B-E13FFA43F02B}"/>
              </a:ext>
            </a:extLst>
          </p:cNvPr>
          <p:cNvSpPr/>
          <p:nvPr/>
        </p:nvSpPr>
        <p:spPr>
          <a:xfrm>
            <a:off x="1905122" y="4182484"/>
            <a:ext cx="1352934" cy="400110"/>
          </a:xfrm>
          <a:prstGeom prst="rect">
            <a:avLst/>
          </a:prstGeom>
        </p:spPr>
        <p:txBody>
          <a:bodyPr wrap="none">
            <a:spAutoFit/>
          </a:bodyPr>
          <a:lstStyle/>
          <a:p>
            <a:r>
              <a:rPr lang="en-US" sz="2000" dirty="0"/>
              <a:t>Query </a:t>
            </a:r>
            <a:r>
              <a:rPr lang="en-US" sz="2000" dirty="0" err="1"/>
              <a:t>emb</a:t>
            </a:r>
            <a:endParaRPr lang="x-none" sz="2000" dirty="0"/>
          </a:p>
        </p:txBody>
      </p:sp>
      <p:sp>
        <p:nvSpPr>
          <p:cNvPr id="23" name="Rectangle 22">
            <a:extLst>
              <a:ext uri="{FF2B5EF4-FFF2-40B4-BE49-F238E27FC236}">
                <a16:creationId xmlns:a16="http://schemas.microsoft.com/office/drawing/2014/main" xmlns="" id="{3678A2F3-6D9E-5744-85CF-D3E78F43024C}"/>
              </a:ext>
            </a:extLst>
          </p:cNvPr>
          <p:cNvSpPr/>
          <p:nvPr/>
        </p:nvSpPr>
        <p:spPr>
          <a:xfrm>
            <a:off x="5709554" y="4231832"/>
            <a:ext cx="4126386" cy="400110"/>
          </a:xfrm>
          <a:prstGeom prst="rect">
            <a:avLst/>
          </a:prstGeom>
        </p:spPr>
        <p:txBody>
          <a:bodyPr wrap="none">
            <a:spAutoFit/>
          </a:bodyPr>
          <a:lstStyle/>
          <a:p>
            <a:r>
              <a:rPr lang="en-US" sz="2000" dirty="0"/>
              <a:t>[candidate emb1, candidate emb2, …]</a:t>
            </a:r>
            <a:endParaRPr lang="x-none" sz="2000" dirty="0"/>
          </a:p>
        </p:txBody>
      </p:sp>
      <p:sp>
        <p:nvSpPr>
          <p:cNvPr id="15" name="Left Brace 14">
            <a:extLst>
              <a:ext uri="{FF2B5EF4-FFF2-40B4-BE49-F238E27FC236}">
                <a16:creationId xmlns:a16="http://schemas.microsoft.com/office/drawing/2014/main" xmlns="" id="{61C0C5B6-3D61-7B45-8053-27C52BF08279}"/>
              </a:ext>
            </a:extLst>
          </p:cNvPr>
          <p:cNvSpPr/>
          <p:nvPr/>
        </p:nvSpPr>
        <p:spPr>
          <a:xfrm rot="16200000">
            <a:off x="4874387" y="2599252"/>
            <a:ext cx="400111" cy="4728155"/>
          </a:xfrm>
          <a:prstGeom prst="leftBrace">
            <a:avLst>
              <a:gd name="adj1" fmla="val 96930"/>
              <a:gd name="adj2" fmla="val 49256"/>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x-none"/>
          </a:p>
        </p:txBody>
      </p:sp>
      <p:sp>
        <p:nvSpPr>
          <p:cNvPr id="24" name="Rectangle 23">
            <a:extLst>
              <a:ext uri="{FF2B5EF4-FFF2-40B4-BE49-F238E27FC236}">
                <a16:creationId xmlns:a16="http://schemas.microsoft.com/office/drawing/2014/main" xmlns="" id="{05453307-572A-B143-A04A-54211E794F79}"/>
              </a:ext>
            </a:extLst>
          </p:cNvPr>
          <p:cNvSpPr/>
          <p:nvPr/>
        </p:nvSpPr>
        <p:spPr>
          <a:xfrm>
            <a:off x="2230479" y="5294182"/>
            <a:ext cx="5790303" cy="400110"/>
          </a:xfrm>
          <a:prstGeom prst="rect">
            <a:avLst/>
          </a:prstGeom>
        </p:spPr>
        <p:txBody>
          <a:bodyPr wrap="none">
            <a:spAutoFit/>
          </a:bodyPr>
          <a:lstStyle/>
          <a:p>
            <a:r>
              <a:rPr lang="en-US" sz="2000" dirty="0"/>
              <a:t>Calculating Euclidean distance and ranking candidates</a:t>
            </a:r>
            <a:endParaRPr lang="x-none" sz="2000" dirty="0"/>
          </a:p>
        </p:txBody>
      </p:sp>
    </p:spTree>
    <p:extLst>
      <p:ext uri="{BB962C8B-B14F-4D97-AF65-F5344CB8AC3E}">
        <p14:creationId xmlns:p14="http://schemas.microsoft.com/office/powerpoint/2010/main" val="60807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P spid="14" grpId="0" animBg="1"/>
      <p:bldP spid="18" grpId="0" animBg="1"/>
      <p:bldP spid="19" grpId="0"/>
      <p:bldP spid="20" grpId="0"/>
      <p:bldP spid="21" grpId="0"/>
      <p:bldP spid="23" grpId="0"/>
      <p:bldP spid="15" grpId="0" animBg="1"/>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0C6A79-9522-4D4F-A275-6984B24B4716}"/>
              </a:ext>
            </a:extLst>
          </p:cNvPr>
          <p:cNvSpPr>
            <a:spLocks noGrp="1"/>
          </p:cNvSpPr>
          <p:nvPr>
            <p:ph type="title"/>
          </p:nvPr>
        </p:nvSpPr>
        <p:spPr>
          <a:xfrm>
            <a:off x="1452266" y="123568"/>
            <a:ext cx="9670163" cy="1082933"/>
          </a:xfrm>
        </p:spPr>
        <p:txBody>
          <a:bodyPr/>
          <a:lstStyle/>
          <a:p>
            <a:r>
              <a:rPr lang="en-US" sz="2800" b="1" dirty="0">
                <a:latin typeface="Arial"/>
                <a:cs typeface="Arial"/>
              </a:rPr>
              <a:t>Reaction prediction Results</a:t>
            </a:r>
          </a:p>
        </p:txBody>
      </p:sp>
      <p:graphicFrame>
        <p:nvGraphicFramePr>
          <p:cNvPr id="17" name="Table 17">
            <a:extLst>
              <a:ext uri="{FF2B5EF4-FFF2-40B4-BE49-F238E27FC236}">
                <a16:creationId xmlns:a16="http://schemas.microsoft.com/office/drawing/2014/main" xmlns="" id="{8F17A2A5-41CA-B943-98B6-46A2384C668E}"/>
              </a:ext>
            </a:extLst>
          </p:cNvPr>
          <p:cNvGraphicFramePr>
            <a:graphicFrameLocks noGrp="1"/>
          </p:cNvGraphicFramePr>
          <p:nvPr>
            <p:extLst>
              <p:ext uri="{D42A27DB-BD31-4B8C-83A1-F6EECF244321}">
                <p14:modId xmlns:p14="http://schemas.microsoft.com/office/powerpoint/2010/main" val="2946845761"/>
              </p:ext>
            </p:extLst>
          </p:nvPr>
        </p:nvGraphicFramePr>
        <p:xfrm>
          <a:off x="1294092" y="2231136"/>
          <a:ext cx="9600503" cy="3708400"/>
        </p:xfrm>
        <a:graphic>
          <a:graphicData uri="http://schemas.openxmlformats.org/drawingml/2006/table">
            <a:tbl>
              <a:tblPr firstRow="1" bandRow="1">
                <a:tableStyleId>{5C22544A-7EE6-4342-B048-85BDC9FD1C3A}</a:tableStyleId>
              </a:tblPr>
              <a:tblGrid>
                <a:gridCol w="2438399">
                  <a:extLst>
                    <a:ext uri="{9D8B030D-6E8A-4147-A177-3AD203B41FA5}">
                      <a16:colId xmlns:a16="http://schemas.microsoft.com/office/drawing/2014/main" xmlns="" val="277624223"/>
                    </a:ext>
                  </a:extLst>
                </a:gridCol>
                <a:gridCol w="1193684">
                  <a:extLst>
                    <a:ext uri="{9D8B030D-6E8A-4147-A177-3AD203B41FA5}">
                      <a16:colId xmlns:a16="http://schemas.microsoft.com/office/drawing/2014/main" xmlns="" val="743597489"/>
                    </a:ext>
                  </a:extLst>
                </a:gridCol>
                <a:gridCol w="1193684">
                  <a:extLst>
                    <a:ext uri="{9D8B030D-6E8A-4147-A177-3AD203B41FA5}">
                      <a16:colId xmlns:a16="http://schemas.microsoft.com/office/drawing/2014/main" xmlns="" val="2129381353"/>
                    </a:ext>
                  </a:extLst>
                </a:gridCol>
                <a:gridCol w="1193684">
                  <a:extLst>
                    <a:ext uri="{9D8B030D-6E8A-4147-A177-3AD203B41FA5}">
                      <a16:colId xmlns:a16="http://schemas.microsoft.com/office/drawing/2014/main" xmlns="" val="2076091166"/>
                    </a:ext>
                  </a:extLst>
                </a:gridCol>
                <a:gridCol w="1193684">
                  <a:extLst>
                    <a:ext uri="{9D8B030D-6E8A-4147-A177-3AD203B41FA5}">
                      <a16:colId xmlns:a16="http://schemas.microsoft.com/office/drawing/2014/main" xmlns="" val="2167886705"/>
                    </a:ext>
                  </a:extLst>
                </a:gridCol>
                <a:gridCol w="1193684">
                  <a:extLst>
                    <a:ext uri="{9D8B030D-6E8A-4147-A177-3AD203B41FA5}">
                      <a16:colId xmlns:a16="http://schemas.microsoft.com/office/drawing/2014/main" xmlns="" val="3313852545"/>
                    </a:ext>
                  </a:extLst>
                </a:gridCol>
                <a:gridCol w="1193684">
                  <a:extLst>
                    <a:ext uri="{9D8B030D-6E8A-4147-A177-3AD203B41FA5}">
                      <a16:colId xmlns:a16="http://schemas.microsoft.com/office/drawing/2014/main" xmlns="" val="606811133"/>
                    </a:ext>
                  </a:extLst>
                </a:gridCol>
              </a:tblGrid>
              <a:tr h="370840">
                <a:tc>
                  <a:txBody>
                    <a:bodyPr/>
                    <a:lstStyle/>
                    <a:p>
                      <a:pPr algn="ctr"/>
                      <a:endParaRPr lang="x-none" dirty="0"/>
                    </a:p>
                  </a:txBody>
                  <a:tcPr/>
                </a:tc>
                <a:tc>
                  <a:txBody>
                    <a:bodyPr/>
                    <a:lstStyle/>
                    <a:p>
                      <a:pPr algn="ctr"/>
                      <a:r>
                        <a:rPr lang="x-none" dirty="0"/>
                        <a:t>MRR</a:t>
                      </a:r>
                    </a:p>
                  </a:txBody>
                  <a:tcPr/>
                </a:tc>
                <a:tc>
                  <a:txBody>
                    <a:bodyPr/>
                    <a:lstStyle/>
                    <a:p>
                      <a:pPr algn="ctr"/>
                      <a:r>
                        <a:rPr lang="x-none" dirty="0"/>
                        <a:t>MR</a:t>
                      </a:r>
                    </a:p>
                  </a:txBody>
                  <a:tcPr/>
                </a:tc>
                <a:tc>
                  <a:txBody>
                    <a:bodyPr/>
                    <a:lstStyle/>
                    <a:p>
                      <a:pPr algn="ctr"/>
                      <a:r>
                        <a:rPr lang="x-none" dirty="0"/>
                        <a:t>Hit@1</a:t>
                      </a:r>
                    </a:p>
                  </a:txBody>
                  <a:tcPr/>
                </a:tc>
                <a:tc>
                  <a:txBody>
                    <a:bodyPr/>
                    <a:lstStyle/>
                    <a:p>
                      <a:pPr algn="ctr"/>
                      <a:r>
                        <a:rPr lang="x-none" dirty="0"/>
                        <a:t>Hit@3</a:t>
                      </a:r>
                    </a:p>
                  </a:txBody>
                  <a:tcPr/>
                </a:tc>
                <a:tc>
                  <a:txBody>
                    <a:bodyPr/>
                    <a:lstStyle/>
                    <a:p>
                      <a:pPr algn="ctr"/>
                      <a:r>
                        <a:rPr lang="x-none" dirty="0"/>
                        <a:t>Hit@5</a:t>
                      </a:r>
                    </a:p>
                  </a:txBody>
                  <a:tcPr/>
                </a:tc>
                <a:tc>
                  <a:txBody>
                    <a:bodyPr/>
                    <a:lstStyle/>
                    <a:p>
                      <a:pPr algn="ctr"/>
                      <a:r>
                        <a:rPr lang="x-none" dirty="0"/>
                        <a:t>Hit@10</a:t>
                      </a:r>
                    </a:p>
                  </a:txBody>
                  <a:tcPr/>
                </a:tc>
                <a:extLst>
                  <a:ext uri="{0D108BD9-81ED-4DB2-BD59-A6C34878D82A}">
                    <a16:rowId xmlns:a16="http://schemas.microsoft.com/office/drawing/2014/main" xmlns="" val="3641105252"/>
                  </a:ext>
                </a:extLst>
              </a:tr>
              <a:tr h="370840">
                <a:tc>
                  <a:txBody>
                    <a:bodyPr/>
                    <a:lstStyle/>
                    <a:p>
                      <a:pPr algn="ctr"/>
                      <a:r>
                        <a:rPr lang="en-US" b="0" dirty="0"/>
                        <a:t>O</a:t>
                      </a:r>
                      <a:r>
                        <a:rPr lang="x-none" b="0" dirty="0"/>
                        <a:t>urs-GCN</a:t>
                      </a:r>
                    </a:p>
                  </a:txBody>
                  <a:tcPr/>
                </a:tc>
                <a:tc>
                  <a:txBody>
                    <a:bodyPr/>
                    <a:lstStyle/>
                    <a:p>
                      <a:pPr algn="ctr"/>
                      <a:r>
                        <a:rPr lang="x-none" b="0" dirty="0"/>
                        <a:t>0.</a:t>
                      </a:r>
                      <a:r>
                        <a:rPr lang="en-US" b="0" dirty="0"/>
                        <a:t>728</a:t>
                      </a:r>
                      <a:endParaRPr lang="x-none" b="0" dirty="0"/>
                    </a:p>
                  </a:txBody>
                  <a:tcPr/>
                </a:tc>
                <a:tc>
                  <a:txBody>
                    <a:bodyPr/>
                    <a:lstStyle/>
                    <a:p>
                      <a:pPr algn="ctr"/>
                      <a:r>
                        <a:rPr lang="en-US" b="0" dirty="0"/>
                        <a:t>390.4</a:t>
                      </a:r>
                      <a:endParaRPr lang="x-none" b="0" dirty="0"/>
                    </a:p>
                  </a:txBody>
                  <a:tcPr/>
                </a:tc>
                <a:tc>
                  <a:txBody>
                    <a:bodyPr/>
                    <a:lstStyle/>
                    <a:p>
                      <a:pPr algn="ctr"/>
                      <a:r>
                        <a:rPr lang="en-US" altLang="zh-CN" b="0" dirty="0"/>
                        <a:t>0.612</a:t>
                      </a:r>
                      <a:endParaRPr lang="x-none" b="0" dirty="0"/>
                    </a:p>
                  </a:txBody>
                  <a:tcPr/>
                </a:tc>
                <a:tc>
                  <a:txBody>
                    <a:bodyPr/>
                    <a:lstStyle/>
                    <a:p>
                      <a:pPr algn="ctr"/>
                      <a:r>
                        <a:rPr lang="x-none" b="0" dirty="0"/>
                        <a:t>0.</a:t>
                      </a:r>
                      <a:r>
                        <a:rPr lang="en-US" b="0" dirty="0"/>
                        <a:t>826</a:t>
                      </a:r>
                      <a:endParaRPr lang="x-none" b="0" dirty="0"/>
                    </a:p>
                  </a:txBody>
                  <a:tcPr/>
                </a:tc>
                <a:tc>
                  <a:txBody>
                    <a:bodyPr/>
                    <a:lstStyle/>
                    <a:p>
                      <a:pPr algn="ctr"/>
                      <a:r>
                        <a:rPr lang="x-none" b="0" dirty="0"/>
                        <a:t>0.</a:t>
                      </a:r>
                      <a:r>
                        <a:rPr lang="en-US" b="0" dirty="0"/>
                        <a:t>870</a:t>
                      </a:r>
                      <a:endParaRPr lang="x-none" b="0" dirty="0"/>
                    </a:p>
                  </a:txBody>
                  <a:tcPr/>
                </a:tc>
                <a:tc>
                  <a:txBody>
                    <a:bodyPr/>
                    <a:lstStyle/>
                    <a:p>
                      <a:pPr algn="ctr"/>
                      <a:r>
                        <a:rPr lang="x-none" b="0" dirty="0"/>
                        <a:t>0.</a:t>
                      </a:r>
                      <a:r>
                        <a:rPr lang="en-US" b="0" dirty="0"/>
                        <a:t>908</a:t>
                      </a:r>
                      <a:endParaRPr lang="x-none" b="0" dirty="0"/>
                    </a:p>
                  </a:txBody>
                  <a:tcPr/>
                </a:tc>
                <a:extLst>
                  <a:ext uri="{0D108BD9-81ED-4DB2-BD59-A6C34878D82A}">
                    <a16:rowId xmlns:a16="http://schemas.microsoft.com/office/drawing/2014/main" xmlns="" val="487865282"/>
                  </a:ext>
                </a:extLst>
              </a:tr>
              <a:tr h="370840">
                <a:tc>
                  <a:txBody>
                    <a:bodyPr/>
                    <a:lstStyle/>
                    <a:p>
                      <a:pPr algn="ctr"/>
                      <a:r>
                        <a:rPr lang="x-none" b="0" dirty="0"/>
                        <a:t>Ours-GAT</a:t>
                      </a:r>
                    </a:p>
                  </a:txBody>
                  <a:tcPr/>
                </a:tc>
                <a:tc>
                  <a:txBody>
                    <a:bodyPr/>
                    <a:lstStyle/>
                    <a:p>
                      <a:pPr algn="ctr"/>
                      <a:r>
                        <a:rPr lang="x-none" b="0" dirty="0"/>
                        <a:t>0.714</a:t>
                      </a:r>
                    </a:p>
                  </a:txBody>
                  <a:tcPr/>
                </a:tc>
                <a:tc>
                  <a:txBody>
                    <a:bodyPr/>
                    <a:lstStyle/>
                    <a:p>
                      <a:pPr algn="ctr"/>
                      <a:r>
                        <a:rPr lang="x-none" b="0" dirty="0"/>
                        <a:t>409.4</a:t>
                      </a:r>
                    </a:p>
                  </a:txBody>
                  <a:tcPr/>
                </a:tc>
                <a:tc>
                  <a:txBody>
                    <a:bodyPr/>
                    <a:lstStyle/>
                    <a:p>
                      <a:pPr algn="ctr"/>
                      <a:r>
                        <a:rPr lang="x-none" b="0" dirty="0"/>
                        <a:t>0.593</a:t>
                      </a:r>
                    </a:p>
                  </a:txBody>
                  <a:tcPr/>
                </a:tc>
                <a:tc>
                  <a:txBody>
                    <a:bodyPr/>
                    <a:lstStyle/>
                    <a:p>
                      <a:pPr algn="ctr"/>
                      <a:r>
                        <a:rPr lang="x-none" b="0" dirty="0"/>
                        <a:t>0.816</a:t>
                      </a:r>
                    </a:p>
                  </a:txBody>
                  <a:tcPr/>
                </a:tc>
                <a:tc>
                  <a:txBody>
                    <a:bodyPr/>
                    <a:lstStyle/>
                    <a:p>
                      <a:pPr algn="ctr"/>
                      <a:r>
                        <a:rPr lang="x-none" b="0" dirty="0"/>
                        <a:t>0.862</a:t>
                      </a:r>
                    </a:p>
                  </a:txBody>
                  <a:tcPr/>
                </a:tc>
                <a:tc>
                  <a:txBody>
                    <a:bodyPr/>
                    <a:lstStyle/>
                    <a:p>
                      <a:pPr algn="ctr"/>
                      <a:r>
                        <a:rPr lang="x-none" b="0" dirty="0"/>
                        <a:t>0.902</a:t>
                      </a:r>
                    </a:p>
                  </a:txBody>
                  <a:tcPr/>
                </a:tc>
                <a:extLst>
                  <a:ext uri="{0D108BD9-81ED-4DB2-BD59-A6C34878D82A}">
                    <a16:rowId xmlns:a16="http://schemas.microsoft.com/office/drawing/2014/main" xmlns="" val="2848432480"/>
                  </a:ext>
                </a:extLst>
              </a:tr>
              <a:tr h="370840">
                <a:tc>
                  <a:txBody>
                    <a:bodyPr/>
                    <a:lstStyle/>
                    <a:p>
                      <a:pPr algn="ctr"/>
                      <a:r>
                        <a:rPr lang="x-none" b="0" dirty="0"/>
                        <a:t>Ours-SAGE</a:t>
                      </a:r>
                    </a:p>
                  </a:txBody>
                  <a:tcPr/>
                </a:tc>
                <a:tc>
                  <a:txBody>
                    <a:bodyPr/>
                    <a:lstStyle/>
                    <a:p>
                      <a:pPr algn="ctr"/>
                      <a:r>
                        <a:rPr lang="x-none" b="0" dirty="0"/>
                        <a:t>0.711</a:t>
                      </a:r>
                    </a:p>
                  </a:txBody>
                  <a:tcPr/>
                </a:tc>
                <a:tc>
                  <a:txBody>
                    <a:bodyPr/>
                    <a:lstStyle/>
                    <a:p>
                      <a:pPr algn="ctr"/>
                      <a:r>
                        <a:rPr lang="x-none" b="0" dirty="0"/>
                        <a:t>599.2</a:t>
                      </a:r>
                    </a:p>
                  </a:txBody>
                  <a:tcPr/>
                </a:tc>
                <a:tc>
                  <a:txBody>
                    <a:bodyPr/>
                    <a:lstStyle/>
                    <a:p>
                      <a:pPr algn="ctr"/>
                      <a:r>
                        <a:rPr lang="x-none" b="0" dirty="0"/>
                        <a:t>0.589</a:t>
                      </a:r>
                    </a:p>
                  </a:txBody>
                  <a:tcPr/>
                </a:tc>
                <a:tc>
                  <a:txBody>
                    <a:bodyPr/>
                    <a:lstStyle/>
                    <a:p>
                      <a:pPr algn="ctr"/>
                      <a:r>
                        <a:rPr lang="x-none" b="0" dirty="0"/>
                        <a:t>0.814</a:t>
                      </a:r>
                    </a:p>
                  </a:txBody>
                  <a:tcPr/>
                </a:tc>
                <a:tc>
                  <a:txBody>
                    <a:bodyPr/>
                    <a:lstStyle/>
                    <a:p>
                      <a:pPr algn="ctr"/>
                      <a:r>
                        <a:rPr lang="x-none" b="0" dirty="0"/>
                        <a:t>0.861</a:t>
                      </a:r>
                    </a:p>
                  </a:txBody>
                  <a:tcPr/>
                </a:tc>
                <a:tc>
                  <a:txBody>
                    <a:bodyPr/>
                    <a:lstStyle/>
                    <a:p>
                      <a:pPr algn="ctr"/>
                      <a:r>
                        <a:rPr lang="x-none" b="0" dirty="0"/>
                        <a:t>0.901</a:t>
                      </a:r>
                    </a:p>
                  </a:txBody>
                  <a:tcPr/>
                </a:tc>
                <a:extLst>
                  <a:ext uri="{0D108BD9-81ED-4DB2-BD59-A6C34878D82A}">
                    <a16:rowId xmlns:a16="http://schemas.microsoft.com/office/drawing/2014/main" xmlns="" val="133563458"/>
                  </a:ext>
                </a:extLst>
              </a:tr>
              <a:tr h="370840">
                <a:tc>
                  <a:txBody>
                    <a:bodyPr/>
                    <a:lstStyle/>
                    <a:p>
                      <a:pPr algn="ctr"/>
                      <a:r>
                        <a:rPr lang="x-none" b="1" dirty="0"/>
                        <a:t>Ours-TAG</a:t>
                      </a:r>
                    </a:p>
                  </a:txBody>
                  <a:tcPr/>
                </a:tc>
                <a:tc>
                  <a:txBody>
                    <a:bodyPr/>
                    <a:lstStyle/>
                    <a:p>
                      <a:pPr algn="ctr"/>
                      <a:r>
                        <a:rPr lang="x-none" b="1" dirty="0"/>
                        <a:t>0.746</a:t>
                      </a:r>
                    </a:p>
                  </a:txBody>
                  <a:tcPr/>
                </a:tc>
                <a:tc>
                  <a:txBody>
                    <a:bodyPr/>
                    <a:lstStyle/>
                    <a:p>
                      <a:pPr algn="ctr"/>
                      <a:r>
                        <a:rPr lang="x-none" b="1" dirty="0"/>
                        <a:t>335.4</a:t>
                      </a:r>
                    </a:p>
                  </a:txBody>
                  <a:tcPr/>
                </a:tc>
                <a:tc>
                  <a:txBody>
                    <a:bodyPr/>
                    <a:lstStyle/>
                    <a:p>
                      <a:pPr algn="ctr"/>
                      <a:r>
                        <a:rPr lang="x-none" b="1" dirty="0"/>
                        <a:t>0.633</a:t>
                      </a:r>
                    </a:p>
                  </a:txBody>
                  <a:tcPr/>
                </a:tc>
                <a:tc>
                  <a:txBody>
                    <a:bodyPr/>
                    <a:lstStyle/>
                    <a:p>
                      <a:pPr algn="ctr"/>
                      <a:r>
                        <a:rPr lang="x-none" b="1" dirty="0"/>
                        <a:t>0.843</a:t>
                      </a:r>
                    </a:p>
                  </a:txBody>
                  <a:tcPr/>
                </a:tc>
                <a:tc>
                  <a:txBody>
                    <a:bodyPr/>
                    <a:lstStyle/>
                    <a:p>
                      <a:pPr algn="ctr"/>
                      <a:r>
                        <a:rPr lang="x-none" b="1" dirty="0"/>
                        <a:t>0.885</a:t>
                      </a:r>
                    </a:p>
                  </a:txBody>
                  <a:tcPr/>
                </a:tc>
                <a:tc>
                  <a:txBody>
                    <a:bodyPr/>
                    <a:lstStyle/>
                    <a:p>
                      <a:pPr algn="ctr"/>
                      <a:r>
                        <a:rPr lang="x-none" b="1" dirty="0"/>
                        <a:t>0.920</a:t>
                      </a:r>
                    </a:p>
                  </a:txBody>
                  <a:tcPr/>
                </a:tc>
                <a:extLst>
                  <a:ext uri="{0D108BD9-81ED-4DB2-BD59-A6C34878D82A}">
                    <a16:rowId xmlns:a16="http://schemas.microsoft.com/office/drawing/2014/main" xmlns="" val="2645638471"/>
                  </a:ext>
                </a:extLst>
              </a:tr>
              <a:tr h="370840">
                <a:tc>
                  <a:txBody>
                    <a:bodyPr/>
                    <a:lstStyle/>
                    <a:p>
                      <a:pPr algn="ctr"/>
                      <a:r>
                        <a:rPr lang="x-none" b="0" dirty="0"/>
                        <a:t>Ours-SGC</a:t>
                      </a:r>
                    </a:p>
                  </a:txBody>
                  <a:tcPr/>
                </a:tc>
                <a:tc>
                  <a:txBody>
                    <a:bodyPr/>
                    <a:lstStyle/>
                    <a:p>
                      <a:pPr algn="ctr"/>
                      <a:r>
                        <a:rPr lang="x-none" b="0" dirty="0"/>
                        <a:t>0.341</a:t>
                      </a:r>
                    </a:p>
                  </a:txBody>
                  <a:tcPr/>
                </a:tc>
                <a:tc>
                  <a:txBody>
                    <a:bodyPr/>
                    <a:lstStyle/>
                    <a:p>
                      <a:pPr algn="ctr"/>
                      <a:r>
                        <a:rPr lang="x-none" b="0" dirty="0"/>
                        <a:t>5289.4</a:t>
                      </a:r>
                    </a:p>
                  </a:txBody>
                  <a:tcPr/>
                </a:tc>
                <a:tc>
                  <a:txBody>
                    <a:bodyPr/>
                    <a:lstStyle/>
                    <a:p>
                      <a:pPr algn="ctr"/>
                      <a:r>
                        <a:rPr lang="x-none" b="0" dirty="0"/>
                        <a:t>0.252</a:t>
                      </a:r>
                    </a:p>
                  </a:txBody>
                  <a:tcPr/>
                </a:tc>
                <a:tc>
                  <a:txBody>
                    <a:bodyPr/>
                    <a:lstStyle/>
                    <a:p>
                      <a:pPr algn="ctr"/>
                      <a:r>
                        <a:rPr lang="x-none" b="0" dirty="0"/>
                        <a:t>0.390</a:t>
                      </a:r>
                    </a:p>
                  </a:txBody>
                  <a:tcPr/>
                </a:tc>
                <a:tc>
                  <a:txBody>
                    <a:bodyPr/>
                    <a:lstStyle/>
                    <a:p>
                      <a:pPr algn="ctr"/>
                      <a:r>
                        <a:rPr lang="x-none" b="0" dirty="0"/>
                        <a:t>0.441</a:t>
                      </a:r>
                    </a:p>
                  </a:txBody>
                  <a:tcPr/>
                </a:tc>
                <a:tc>
                  <a:txBody>
                    <a:bodyPr/>
                    <a:lstStyle/>
                    <a:p>
                      <a:pPr algn="ctr"/>
                      <a:r>
                        <a:rPr lang="x-none" b="0" dirty="0"/>
                        <a:t>0.503</a:t>
                      </a:r>
                    </a:p>
                  </a:txBody>
                  <a:tcPr/>
                </a:tc>
                <a:extLst>
                  <a:ext uri="{0D108BD9-81ED-4DB2-BD59-A6C34878D82A}">
                    <a16:rowId xmlns:a16="http://schemas.microsoft.com/office/drawing/2014/main" xmlns="" val="2978206583"/>
                  </a:ext>
                </a:extLst>
              </a:tr>
              <a:tr h="370840">
                <a:tc>
                  <a:txBody>
                    <a:bodyPr/>
                    <a:lstStyle/>
                    <a:p>
                      <a:pPr algn="ctr"/>
                      <a:r>
                        <a:rPr lang="x-none" dirty="0"/>
                        <a:t>Mol2vec</a:t>
                      </a:r>
                      <a:r>
                        <a:rPr lang="zh-CN" altLang="en-US" dirty="0"/>
                        <a:t> </a:t>
                      </a:r>
                      <a:r>
                        <a:rPr lang="en-US" altLang="zh-CN" dirty="0"/>
                        <a:t>(w/o finetune)</a:t>
                      </a:r>
                      <a:endParaRPr lang="x-none" dirty="0"/>
                    </a:p>
                  </a:txBody>
                  <a:tcPr/>
                </a:tc>
                <a:tc>
                  <a:txBody>
                    <a:bodyPr/>
                    <a:lstStyle/>
                    <a:p>
                      <a:pPr algn="ctr"/>
                      <a:r>
                        <a:rPr lang="x-none" dirty="0"/>
                        <a:t>0.469</a:t>
                      </a:r>
                    </a:p>
                  </a:txBody>
                  <a:tcPr/>
                </a:tc>
                <a:tc>
                  <a:txBody>
                    <a:bodyPr/>
                    <a:lstStyle/>
                    <a:p>
                      <a:pPr algn="ctr"/>
                      <a:r>
                        <a:rPr lang="x-none" dirty="0"/>
                        <a:t>5768.8</a:t>
                      </a:r>
                    </a:p>
                  </a:txBody>
                  <a:tcPr/>
                </a:tc>
                <a:tc>
                  <a:txBody>
                    <a:bodyPr/>
                    <a:lstStyle/>
                    <a:p>
                      <a:pPr algn="ctr"/>
                      <a:r>
                        <a:rPr lang="x-none" dirty="0"/>
                        <a:t>0.369</a:t>
                      </a:r>
                    </a:p>
                  </a:txBody>
                  <a:tcPr/>
                </a:tc>
                <a:tc>
                  <a:txBody>
                    <a:bodyPr/>
                    <a:lstStyle/>
                    <a:p>
                      <a:pPr algn="ctr"/>
                      <a:r>
                        <a:rPr lang="x-none" dirty="0"/>
                        <a:t>0.532</a:t>
                      </a:r>
                    </a:p>
                  </a:txBody>
                  <a:tcPr/>
                </a:tc>
                <a:tc>
                  <a:txBody>
                    <a:bodyPr/>
                    <a:lstStyle/>
                    <a:p>
                      <a:pPr algn="ctr"/>
                      <a:r>
                        <a:rPr lang="x-none" dirty="0"/>
                        <a:t>0.587</a:t>
                      </a:r>
                    </a:p>
                  </a:txBody>
                  <a:tcPr/>
                </a:tc>
                <a:tc>
                  <a:txBody>
                    <a:bodyPr/>
                    <a:lstStyle/>
                    <a:p>
                      <a:pPr algn="ctr"/>
                      <a:r>
                        <a:rPr lang="x-none" dirty="0"/>
                        <a:t>0.650</a:t>
                      </a:r>
                    </a:p>
                  </a:txBody>
                  <a:tcPr/>
                </a:tc>
                <a:extLst>
                  <a:ext uri="{0D108BD9-81ED-4DB2-BD59-A6C34878D82A}">
                    <a16:rowId xmlns:a16="http://schemas.microsoft.com/office/drawing/2014/main" xmlns="" val="687006430"/>
                  </a:ext>
                </a:extLst>
              </a:tr>
              <a:tr h="370840">
                <a:tc>
                  <a:txBody>
                    <a:bodyPr/>
                    <a:lstStyle/>
                    <a:p>
                      <a:pPr algn="ctr"/>
                      <a:r>
                        <a:rPr lang="x-none" dirty="0"/>
                        <a:t>Mol2vec (finetune)</a:t>
                      </a:r>
                    </a:p>
                  </a:txBody>
                  <a:tcPr/>
                </a:tc>
                <a:tc>
                  <a:txBody>
                    <a:bodyPr/>
                    <a:lstStyle/>
                    <a:p>
                      <a:pPr algn="ctr"/>
                      <a:r>
                        <a:rPr lang="x-none" dirty="0"/>
                        <a:t>0.473</a:t>
                      </a:r>
                    </a:p>
                  </a:txBody>
                  <a:tcPr/>
                </a:tc>
                <a:tc>
                  <a:txBody>
                    <a:bodyPr/>
                    <a:lstStyle/>
                    <a:p>
                      <a:pPr algn="ctr"/>
                      <a:r>
                        <a:rPr lang="x-none" dirty="0"/>
                        <a:t>4979.5</a:t>
                      </a:r>
                    </a:p>
                  </a:txBody>
                  <a:tcPr/>
                </a:tc>
                <a:tc>
                  <a:txBody>
                    <a:bodyPr/>
                    <a:lstStyle/>
                    <a:p>
                      <a:pPr algn="ctr"/>
                      <a:r>
                        <a:rPr lang="x-none" dirty="0"/>
                        <a:t>0.371</a:t>
                      </a:r>
                    </a:p>
                  </a:txBody>
                  <a:tcPr/>
                </a:tc>
                <a:tc>
                  <a:txBody>
                    <a:bodyPr/>
                    <a:lstStyle/>
                    <a:p>
                      <a:pPr algn="ctr"/>
                      <a:r>
                        <a:rPr lang="x-none" dirty="0"/>
                        <a:t>0.536</a:t>
                      </a:r>
                    </a:p>
                  </a:txBody>
                  <a:tcPr/>
                </a:tc>
                <a:tc>
                  <a:txBody>
                    <a:bodyPr/>
                    <a:lstStyle/>
                    <a:p>
                      <a:pPr algn="ctr"/>
                      <a:r>
                        <a:rPr lang="x-none" dirty="0"/>
                        <a:t>0.592</a:t>
                      </a:r>
                    </a:p>
                  </a:txBody>
                  <a:tcPr/>
                </a:tc>
                <a:tc>
                  <a:txBody>
                    <a:bodyPr/>
                    <a:lstStyle/>
                    <a:p>
                      <a:pPr algn="ctr"/>
                      <a:r>
                        <a:rPr lang="x-none" dirty="0"/>
                        <a:t>0.658</a:t>
                      </a:r>
                    </a:p>
                  </a:txBody>
                  <a:tcPr/>
                </a:tc>
                <a:extLst>
                  <a:ext uri="{0D108BD9-81ED-4DB2-BD59-A6C34878D82A}">
                    <a16:rowId xmlns:a16="http://schemas.microsoft.com/office/drawing/2014/main" xmlns="" val="4218121479"/>
                  </a:ext>
                </a:extLst>
              </a:tr>
              <a:tr h="370840">
                <a:tc>
                  <a:txBody>
                    <a:bodyPr/>
                    <a:lstStyle/>
                    <a:p>
                      <a:pPr algn="ctr"/>
                      <a:r>
                        <a:rPr lang="x-none" dirty="0"/>
                        <a:t>MolBERT</a:t>
                      </a:r>
                      <a:r>
                        <a:rPr lang="zh-CN" altLang="en-US" dirty="0"/>
                        <a:t> </a:t>
                      </a:r>
                      <a:r>
                        <a:rPr lang="en-US" altLang="zh-CN" dirty="0"/>
                        <a:t>(w/o finetune)</a:t>
                      </a:r>
                      <a:endParaRPr lang="x-none" dirty="0"/>
                    </a:p>
                  </a:txBody>
                  <a:tcPr/>
                </a:tc>
                <a:tc>
                  <a:txBody>
                    <a:bodyPr/>
                    <a:lstStyle/>
                    <a:p>
                      <a:pPr algn="ctr"/>
                      <a:r>
                        <a:rPr lang="x-none" dirty="0"/>
                        <a:t>0.114</a:t>
                      </a:r>
                    </a:p>
                  </a:txBody>
                  <a:tcPr/>
                </a:tc>
                <a:tc>
                  <a:txBody>
                    <a:bodyPr/>
                    <a:lstStyle/>
                    <a:p>
                      <a:pPr algn="ctr"/>
                      <a:r>
                        <a:rPr lang="x-none" dirty="0"/>
                        <a:t>2588.7</a:t>
                      </a:r>
                    </a:p>
                  </a:txBody>
                  <a:tcPr/>
                </a:tc>
                <a:tc>
                  <a:txBody>
                    <a:bodyPr/>
                    <a:lstStyle/>
                    <a:p>
                      <a:pPr algn="ctr"/>
                      <a:r>
                        <a:rPr lang="en-US" altLang="zh-CN" dirty="0"/>
                        <a:t>0.055</a:t>
                      </a:r>
                      <a:endParaRPr lang="x-none" dirty="0"/>
                    </a:p>
                  </a:txBody>
                  <a:tcPr/>
                </a:tc>
                <a:tc>
                  <a:txBody>
                    <a:bodyPr/>
                    <a:lstStyle/>
                    <a:p>
                      <a:pPr algn="ctr"/>
                      <a:r>
                        <a:rPr lang="en-US" altLang="zh-CN" dirty="0"/>
                        <a:t>0.131</a:t>
                      </a:r>
                      <a:endParaRPr lang="x-none" dirty="0"/>
                    </a:p>
                  </a:txBody>
                  <a:tcPr/>
                </a:tc>
                <a:tc>
                  <a:txBody>
                    <a:bodyPr/>
                    <a:lstStyle/>
                    <a:p>
                      <a:pPr algn="ctr"/>
                      <a:r>
                        <a:rPr lang="en-US" altLang="zh-CN" dirty="0"/>
                        <a:t>0.172</a:t>
                      </a:r>
                      <a:endParaRPr lang="x-none" dirty="0"/>
                    </a:p>
                  </a:txBody>
                  <a:tcPr/>
                </a:tc>
                <a:tc>
                  <a:txBody>
                    <a:bodyPr/>
                    <a:lstStyle/>
                    <a:p>
                      <a:pPr algn="ctr"/>
                      <a:r>
                        <a:rPr lang="en-US" altLang="zh-CN" dirty="0"/>
                        <a:t>0.229</a:t>
                      </a:r>
                      <a:endParaRPr lang="x-none" dirty="0"/>
                    </a:p>
                  </a:txBody>
                  <a:tcPr/>
                </a:tc>
                <a:extLst>
                  <a:ext uri="{0D108BD9-81ED-4DB2-BD59-A6C34878D82A}">
                    <a16:rowId xmlns:a16="http://schemas.microsoft.com/office/drawing/2014/main" xmlns="" val="37742809"/>
                  </a:ext>
                </a:extLst>
              </a:tr>
              <a:tr h="370840">
                <a:tc>
                  <a:txBody>
                    <a:bodyPr/>
                    <a:lstStyle/>
                    <a:p>
                      <a:pPr algn="ctr"/>
                      <a:r>
                        <a:rPr lang="x-none" dirty="0"/>
                        <a:t>MolBERT (finetune)</a:t>
                      </a:r>
                    </a:p>
                  </a:txBody>
                  <a:tcPr/>
                </a:tc>
                <a:tc>
                  <a:txBody>
                    <a:bodyPr/>
                    <a:lstStyle/>
                    <a:p>
                      <a:pPr algn="ctr"/>
                      <a:r>
                        <a:rPr lang="x-none" dirty="0"/>
                        <a:t>0.122</a:t>
                      </a:r>
                    </a:p>
                  </a:txBody>
                  <a:tcPr/>
                </a:tc>
                <a:tc>
                  <a:txBody>
                    <a:bodyPr/>
                    <a:lstStyle/>
                    <a:p>
                      <a:pPr algn="ctr"/>
                      <a:r>
                        <a:rPr lang="x-none" dirty="0"/>
                        <a:t>1874.6</a:t>
                      </a:r>
                    </a:p>
                  </a:txBody>
                  <a:tcPr/>
                </a:tc>
                <a:tc>
                  <a:txBody>
                    <a:bodyPr/>
                    <a:lstStyle/>
                    <a:p>
                      <a:pPr algn="ctr"/>
                      <a:r>
                        <a:rPr lang="x-none" dirty="0"/>
                        <a:t>0.058</a:t>
                      </a:r>
                    </a:p>
                  </a:txBody>
                  <a:tcPr/>
                </a:tc>
                <a:tc>
                  <a:txBody>
                    <a:bodyPr/>
                    <a:lstStyle/>
                    <a:p>
                      <a:pPr algn="ctr"/>
                      <a:r>
                        <a:rPr lang="x-none" dirty="0"/>
                        <a:t>0.139</a:t>
                      </a:r>
                    </a:p>
                  </a:txBody>
                  <a:tcPr/>
                </a:tc>
                <a:tc>
                  <a:txBody>
                    <a:bodyPr/>
                    <a:lstStyle/>
                    <a:p>
                      <a:pPr algn="ctr"/>
                      <a:r>
                        <a:rPr lang="x-none" dirty="0"/>
                        <a:t>0.185</a:t>
                      </a:r>
                    </a:p>
                  </a:txBody>
                  <a:tcPr/>
                </a:tc>
                <a:tc>
                  <a:txBody>
                    <a:bodyPr/>
                    <a:lstStyle/>
                    <a:p>
                      <a:pPr algn="ctr"/>
                      <a:r>
                        <a:rPr lang="x-none" dirty="0"/>
                        <a:t>0.248</a:t>
                      </a:r>
                    </a:p>
                  </a:txBody>
                  <a:tcPr/>
                </a:tc>
                <a:extLst>
                  <a:ext uri="{0D108BD9-81ED-4DB2-BD59-A6C34878D82A}">
                    <a16:rowId xmlns:a16="http://schemas.microsoft.com/office/drawing/2014/main" xmlns="" val="3843358686"/>
                  </a:ext>
                </a:extLst>
              </a:tr>
            </a:tbl>
          </a:graphicData>
        </a:graphic>
      </p:graphicFrame>
      <p:sp>
        <p:nvSpPr>
          <p:cNvPr id="3" name="Rectangle 2">
            <a:extLst>
              <a:ext uri="{FF2B5EF4-FFF2-40B4-BE49-F238E27FC236}">
                <a16:creationId xmlns:a16="http://schemas.microsoft.com/office/drawing/2014/main" xmlns="" id="{2328827D-4F13-3846-B676-70C48C99FE8D}"/>
              </a:ext>
            </a:extLst>
          </p:cNvPr>
          <p:cNvSpPr/>
          <p:nvPr/>
        </p:nvSpPr>
        <p:spPr>
          <a:xfrm>
            <a:off x="951515" y="1261814"/>
            <a:ext cx="8148513" cy="461665"/>
          </a:xfrm>
          <a:prstGeom prst="rect">
            <a:avLst/>
          </a:prstGeom>
        </p:spPr>
        <p:txBody>
          <a:bodyPr wrap="none">
            <a:spAutoFit/>
          </a:bodyPr>
          <a:lstStyle/>
          <a:p>
            <a:r>
              <a:rPr lang="en-US" sz="2400" b="1" dirty="0"/>
              <a:t>Using molecules in train, validation, and test sets as candidates</a:t>
            </a:r>
            <a:endParaRPr lang="x-none" sz="2400" dirty="0"/>
          </a:p>
        </p:txBody>
      </p:sp>
      <p:sp>
        <p:nvSpPr>
          <p:cNvPr id="8" name="Content Placeholder 2">
            <a:extLst>
              <a:ext uri="{FF2B5EF4-FFF2-40B4-BE49-F238E27FC236}">
                <a16:creationId xmlns:a16="http://schemas.microsoft.com/office/drawing/2014/main" xmlns="" id="{E22D4077-578B-044D-9699-E57F106C9A5A}"/>
              </a:ext>
            </a:extLst>
          </p:cNvPr>
          <p:cNvSpPr txBox="1">
            <a:spLocks/>
          </p:cNvSpPr>
          <p:nvPr/>
        </p:nvSpPr>
        <p:spPr>
          <a:xfrm>
            <a:off x="902209" y="1708203"/>
            <a:ext cx="8809770" cy="54731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rgbClr val="151E49"/>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51E49"/>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51E49"/>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51E49"/>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51E49"/>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#training: 408,673, #validation: 29,973, # test: 39,966</a:t>
            </a:r>
          </a:p>
        </p:txBody>
      </p:sp>
    </p:spTree>
    <p:extLst>
      <p:ext uri="{BB962C8B-B14F-4D97-AF65-F5344CB8AC3E}">
        <p14:creationId xmlns:p14="http://schemas.microsoft.com/office/powerpoint/2010/main" val="18250474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0C6A79-9522-4D4F-A275-6984B24B4716}"/>
              </a:ext>
            </a:extLst>
          </p:cNvPr>
          <p:cNvSpPr>
            <a:spLocks noGrp="1"/>
          </p:cNvSpPr>
          <p:nvPr>
            <p:ph type="title"/>
          </p:nvPr>
        </p:nvSpPr>
        <p:spPr>
          <a:xfrm>
            <a:off x="1452266" y="123568"/>
            <a:ext cx="9670163" cy="1082933"/>
          </a:xfrm>
        </p:spPr>
        <p:txBody>
          <a:bodyPr/>
          <a:lstStyle/>
          <a:p>
            <a:r>
              <a:rPr lang="en-US" sz="2800" b="1" dirty="0">
                <a:latin typeface="Arial"/>
                <a:cs typeface="Arial"/>
              </a:rPr>
              <a:t>Property prediction</a:t>
            </a:r>
          </a:p>
        </p:txBody>
      </p:sp>
      <p:pic>
        <p:nvPicPr>
          <p:cNvPr id="9" name="Picture 4" descr="Skeletal formula of colchicine">
            <a:extLst>
              <a:ext uri="{FF2B5EF4-FFF2-40B4-BE49-F238E27FC236}">
                <a16:creationId xmlns:a16="http://schemas.microsoft.com/office/drawing/2014/main" xmlns="" id="{2E3963D4-377D-E84D-998B-811776BB6B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6642" y="2105471"/>
            <a:ext cx="772892" cy="775224"/>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12">
            <a:extLst>
              <a:ext uri="{FF2B5EF4-FFF2-40B4-BE49-F238E27FC236}">
                <a16:creationId xmlns:a16="http://schemas.microsoft.com/office/drawing/2014/main" xmlns="" id="{3C63DEB8-9B50-AD4F-B111-106DBB8752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6212" y="2078392"/>
            <a:ext cx="1266740" cy="690550"/>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14">
            <a:extLst>
              <a:ext uri="{FF2B5EF4-FFF2-40B4-BE49-F238E27FC236}">
                <a16:creationId xmlns:a16="http://schemas.microsoft.com/office/drawing/2014/main" xmlns="" id="{9C1C1686-ED95-DA41-AC69-22CF8DFAF2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5789" y="2095680"/>
            <a:ext cx="697239" cy="578800"/>
          </a:xfrm>
          <a:prstGeom prst="rect">
            <a:avLst/>
          </a:prstGeom>
          <a:noFill/>
          <a:extLst>
            <a:ext uri="{909E8E84-426E-40dd-AFC4-6F175D3DCCD1}">
              <a14:hiddenFill xmlns="" xmlns:a14="http://schemas.microsoft.com/office/drawing/2010/main">
                <a:solidFill>
                  <a:srgbClr val="FFFFFF"/>
                </a:solidFill>
              </a14:hiddenFill>
            </a:ext>
          </a:extLst>
        </p:spPr>
      </p:pic>
      <p:sp>
        <p:nvSpPr>
          <p:cNvPr id="18" name="Down Arrow 17">
            <a:extLst>
              <a:ext uri="{FF2B5EF4-FFF2-40B4-BE49-F238E27FC236}">
                <a16:creationId xmlns:a16="http://schemas.microsoft.com/office/drawing/2014/main" xmlns="" id="{01856757-884C-1C4A-B853-68716955D499}"/>
              </a:ext>
            </a:extLst>
          </p:cNvPr>
          <p:cNvSpPr/>
          <p:nvPr/>
        </p:nvSpPr>
        <p:spPr>
          <a:xfrm>
            <a:off x="5586658" y="2984701"/>
            <a:ext cx="410308" cy="4359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0" name="Rectangle 19">
            <a:extLst>
              <a:ext uri="{FF2B5EF4-FFF2-40B4-BE49-F238E27FC236}">
                <a16:creationId xmlns:a16="http://schemas.microsoft.com/office/drawing/2014/main" xmlns="" id="{8741EB17-96F4-C74D-B8EF-5D8F0F99B0D0}"/>
              </a:ext>
            </a:extLst>
          </p:cNvPr>
          <p:cNvSpPr/>
          <p:nvPr/>
        </p:nvSpPr>
        <p:spPr>
          <a:xfrm>
            <a:off x="6496782" y="2963633"/>
            <a:ext cx="2002087" cy="400110"/>
          </a:xfrm>
          <a:prstGeom prst="rect">
            <a:avLst/>
          </a:prstGeom>
        </p:spPr>
        <p:txBody>
          <a:bodyPr wrap="none">
            <a:spAutoFit/>
          </a:bodyPr>
          <a:lstStyle/>
          <a:p>
            <a:r>
              <a:rPr lang="en-US" sz="2000" dirty="0"/>
              <a:t>Pretrained model</a:t>
            </a:r>
            <a:endParaRPr lang="x-none" sz="2000" dirty="0"/>
          </a:p>
        </p:txBody>
      </p:sp>
      <p:sp>
        <p:nvSpPr>
          <p:cNvPr id="23" name="Rectangle 22">
            <a:extLst>
              <a:ext uri="{FF2B5EF4-FFF2-40B4-BE49-F238E27FC236}">
                <a16:creationId xmlns:a16="http://schemas.microsoft.com/office/drawing/2014/main" xmlns="" id="{3678A2F3-6D9E-5744-85CF-D3E78F43024C}"/>
              </a:ext>
            </a:extLst>
          </p:cNvPr>
          <p:cNvSpPr/>
          <p:nvPr/>
        </p:nvSpPr>
        <p:spPr>
          <a:xfrm>
            <a:off x="3746642" y="3621169"/>
            <a:ext cx="4126386" cy="400110"/>
          </a:xfrm>
          <a:prstGeom prst="rect">
            <a:avLst/>
          </a:prstGeom>
        </p:spPr>
        <p:txBody>
          <a:bodyPr wrap="none">
            <a:spAutoFit/>
          </a:bodyPr>
          <a:lstStyle/>
          <a:p>
            <a:r>
              <a:rPr lang="en-US" sz="2000" dirty="0"/>
              <a:t>[candidate emb1, candidate emb2, …]</a:t>
            </a:r>
            <a:endParaRPr lang="x-none" sz="2000" dirty="0"/>
          </a:p>
        </p:txBody>
      </p:sp>
      <p:sp>
        <p:nvSpPr>
          <p:cNvPr id="25" name="Rectangle 24">
            <a:extLst>
              <a:ext uri="{FF2B5EF4-FFF2-40B4-BE49-F238E27FC236}">
                <a16:creationId xmlns:a16="http://schemas.microsoft.com/office/drawing/2014/main" xmlns="" id="{FE19276F-4768-4D43-AFD4-99B6B7F9B40A}"/>
              </a:ext>
            </a:extLst>
          </p:cNvPr>
          <p:cNvSpPr/>
          <p:nvPr/>
        </p:nvSpPr>
        <p:spPr>
          <a:xfrm>
            <a:off x="4344364" y="1422260"/>
            <a:ext cx="2894895" cy="400110"/>
          </a:xfrm>
          <a:prstGeom prst="rect">
            <a:avLst/>
          </a:prstGeom>
        </p:spPr>
        <p:txBody>
          <a:bodyPr wrap="none">
            <a:spAutoFit/>
          </a:bodyPr>
          <a:lstStyle/>
          <a:p>
            <a:r>
              <a:rPr lang="en-US" sz="2000" dirty="0"/>
              <a:t>All molecules in a dataset</a:t>
            </a:r>
            <a:endParaRPr lang="x-none" sz="2000" dirty="0"/>
          </a:p>
        </p:txBody>
      </p:sp>
      <p:sp>
        <p:nvSpPr>
          <p:cNvPr id="26" name="Down Arrow 25">
            <a:extLst>
              <a:ext uri="{FF2B5EF4-FFF2-40B4-BE49-F238E27FC236}">
                <a16:creationId xmlns:a16="http://schemas.microsoft.com/office/drawing/2014/main" xmlns="" id="{A7BFAE1C-344C-A34B-9685-ECB0A2BD5D8E}"/>
              </a:ext>
            </a:extLst>
          </p:cNvPr>
          <p:cNvSpPr/>
          <p:nvPr/>
        </p:nvSpPr>
        <p:spPr>
          <a:xfrm>
            <a:off x="5649582" y="4325783"/>
            <a:ext cx="410308" cy="4359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7" name="Rectangle 26">
            <a:extLst>
              <a:ext uri="{FF2B5EF4-FFF2-40B4-BE49-F238E27FC236}">
                <a16:creationId xmlns:a16="http://schemas.microsoft.com/office/drawing/2014/main" xmlns="" id="{4A939018-E576-7C48-9AB6-36EDB785AF88}"/>
              </a:ext>
            </a:extLst>
          </p:cNvPr>
          <p:cNvSpPr/>
          <p:nvPr/>
        </p:nvSpPr>
        <p:spPr>
          <a:xfrm>
            <a:off x="6435676" y="4187627"/>
            <a:ext cx="4126386" cy="707886"/>
          </a:xfrm>
          <a:prstGeom prst="rect">
            <a:avLst/>
          </a:prstGeom>
        </p:spPr>
        <p:txBody>
          <a:bodyPr wrap="square">
            <a:spAutoFit/>
          </a:bodyPr>
          <a:lstStyle/>
          <a:p>
            <a:r>
              <a:rPr lang="en-US" sz="2000" dirty="0"/>
              <a:t>Classification or regression ML models (SVM, decision tree…)</a:t>
            </a:r>
            <a:endParaRPr lang="x-none" sz="2000" dirty="0"/>
          </a:p>
        </p:txBody>
      </p:sp>
      <p:pic>
        <p:nvPicPr>
          <p:cNvPr id="1026" name="Picture 2" descr="Regression vs Classification in Machine Learning - Javatpoint">
            <a:extLst>
              <a:ext uri="{FF2B5EF4-FFF2-40B4-BE49-F238E27FC236}">
                <a16:creationId xmlns:a16="http://schemas.microsoft.com/office/drawing/2014/main" xmlns="" id="{978C9AEB-0E55-0240-A926-959B1ED819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0470" y="5095738"/>
            <a:ext cx="2912991" cy="162195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279646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P spid="23" grpId="0"/>
      <p:bldP spid="26" grpId="0" animBg="1"/>
      <p:bldP spid="2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0C6A79-9522-4D4F-A275-6984B24B4716}"/>
              </a:ext>
            </a:extLst>
          </p:cNvPr>
          <p:cNvSpPr>
            <a:spLocks noGrp="1"/>
          </p:cNvSpPr>
          <p:nvPr>
            <p:ph type="title"/>
          </p:nvPr>
        </p:nvSpPr>
        <p:spPr>
          <a:xfrm>
            <a:off x="1452266" y="123568"/>
            <a:ext cx="9670163" cy="1082933"/>
          </a:xfrm>
        </p:spPr>
        <p:txBody>
          <a:bodyPr/>
          <a:lstStyle/>
          <a:p>
            <a:r>
              <a:rPr lang="en-US" sz="2800" b="1" dirty="0">
                <a:latin typeface="Arial"/>
                <a:cs typeface="Arial"/>
              </a:rPr>
              <a:t>Property prediction</a:t>
            </a:r>
          </a:p>
        </p:txBody>
      </p:sp>
      <p:graphicFrame>
        <p:nvGraphicFramePr>
          <p:cNvPr id="13" name="Table 17">
            <a:extLst>
              <a:ext uri="{FF2B5EF4-FFF2-40B4-BE49-F238E27FC236}">
                <a16:creationId xmlns:a16="http://schemas.microsoft.com/office/drawing/2014/main" xmlns="" id="{69E036D2-3153-DB47-93CD-DB5DA658BCD9}"/>
              </a:ext>
            </a:extLst>
          </p:cNvPr>
          <p:cNvGraphicFramePr>
            <a:graphicFrameLocks noGrp="1"/>
          </p:cNvGraphicFramePr>
          <p:nvPr>
            <p:extLst>
              <p:ext uri="{D42A27DB-BD31-4B8C-83A1-F6EECF244321}">
                <p14:modId xmlns:p14="http://schemas.microsoft.com/office/powerpoint/2010/main" val="417420616"/>
              </p:ext>
            </p:extLst>
          </p:nvPr>
        </p:nvGraphicFramePr>
        <p:xfrm>
          <a:off x="777685" y="1364289"/>
          <a:ext cx="6047232" cy="1112520"/>
        </p:xfrm>
        <a:graphic>
          <a:graphicData uri="http://schemas.openxmlformats.org/drawingml/2006/table">
            <a:tbl>
              <a:tblPr firstRow="1" bandRow="1">
                <a:tableStyleId>{5C22544A-7EE6-4342-B048-85BDC9FD1C3A}</a:tableStyleId>
              </a:tblPr>
              <a:tblGrid>
                <a:gridCol w="1414272">
                  <a:extLst>
                    <a:ext uri="{9D8B030D-6E8A-4147-A177-3AD203B41FA5}">
                      <a16:colId xmlns:a16="http://schemas.microsoft.com/office/drawing/2014/main" xmlns="" val="277624223"/>
                    </a:ext>
                  </a:extLst>
                </a:gridCol>
                <a:gridCol w="1544320">
                  <a:extLst>
                    <a:ext uri="{9D8B030D-6E8A-4147-A177-3AD203B41FA5}">
                      <a16:colId xmlns:a16="http://schemas.microsoft.com/office/drawing/2014/main" xmlns="" val="743597489"/>
                    </a:ext>
                  </a:extLst>
                </a:gridCol>
                <a:gridCol w="1544320">
                  <a:extLst>
                    <a:ext uri="{9D8B030D-6E8A-4147-A177-3AD203B41FA5}">
                      <a16:colId xmlns:a16="http://schemas.microsoft.com/office/drawing/2014/main" xmlns="" val="2129381353"/>
                    </a:ext>
                  </a:extLst>
                </a:gridCol>
                <a:gridCol w="1544320">
                  <a:extLst>
                    <a:ext uri="{9D8B030D-6E8A-4147-A177-3AD203B41FA5}">
                      <a16:colId xmlns:a16="http://schemas.microsoft.com/office/drawing/2014/main" xmlns="" val="2076091166"/>
                    </a:ext>
                  </a:extLst>
                </a:gridCol>
              </a:tblGrid>
              <a:tr h="370840">
                <a:tc>
                  <a:txBody>
                    <a:bodyPr/>
                    <a:lstStyle/>
                    <a:p>
                      <a:pPr algn="ctr"/>
                      <a:endParaRPr lang="x-none" dirty="0"/>
                    </a:p>
                  </a:txBody>
                  <a:tcPr/>
                </a:tc>
                <a:tc>
                  <a:txBody>
                    <a:bodyPr/>
                    <a:lstStyle/>
                    <a:p>
                      <a:pPr algn="ctr"/>
                      <a:r>
                        <a:rPr lang="x-none" dirty="0"/>
                        <a:t>BBBP</a:t>
                      </a:r>
                    </a:p>
                  </a:txBody>
                  <a:tcPr/>
                </a:tc>
                <a:tc>
                  <a:txBody>
                    <a:bodyPr/>
                    <a:lstStyle/>
                    <a:p>
                      <a:pPr algn="ctr"/>
                      <a:r>
                        <a:rPr lang="x-none" dirty="0"/>
                        <a:t>HIV</a:t>
                      </a:r>
                    </a:p>
                  </a:txBody>
                  <a:tcPr/>
                </a:tc>
                <a:tc>
                  <a:txBody>
                    <a:bodyPr/>
                    <a:lstStyle/>
                    <a:p>
                      <a:pPr algn="ctr"/>
                      <a:r>
                        <a:rPr lang="x-none" dirty="0"/>
                        <a:t>BACE</a:t>
                      </a:r>
                    </a:p>
                  </a:txBody>
                  <a:tcPr/>
                </a:tc>
                <a:extLst>
                  <a:ext uri="{0D108BD9-81ED-4DB2-BD59-A6C34878D82A}">
                    <a16:rowId xmlns:a16="http://schemas.microsoft.com/office/drawing/2014/main" xmlns="" val="3641105252"/>
                  </a:ext>
                </a:extLst>
              </a:tr>
              <a:tr h="370840">
                <a:tc>
                  <a:txBody>
                    <a:bodyPr/>
                    <a:lstStyle/>
                    <a:p>
                      <a:pPr algn="ctr"/>
                      <a:r>
                        <a:rPr lang="en-US" b="0" dirty="0"/>
                        <a:t>Task type</a:t>
                      </a:r>
                      <a:endParaRPr lang="x-none" b="0" dirty="0"/>
                    </a:p>
                  </a:txBody>
                  <a:tcPr/>
                </a:tc>
                <a:tc>
                  <a:txBody>
                    <a:bodyPr/>
                    <a:lstStyle/>
                    <a:p>
                      <a:pPr algn="ctr"/>
                      <a:r>
                        <a:rPr lang="en-US" b="0" dirty="0"/>
                        <a:t>Classification</a:t>
                      </a:r>
                      <a:endParaRPr lang="x-none" b="0" dirty="0"/>
                    </a:p>
                  </a:txBody>
                  <a:tcPr/>
                </a:tc>
                <a:tc>
                  <a:txBody>
                    <a:bodyPr/>
                    <a:lstStyle/>
                    <a:p>
                      <a:pPr algn="ctr"/>
                      <a:r>
                        <a:rPr lang="en-US" b="0" dirty="0"/>
                        <a:t>Classification</a:t>
                      </a:r>
                      <a:endParaRPr lang="x-none" b="0" dirty="0"/>
                    </a:p>
                  </a:txBody>
                  <a:tcPr/>
                </a:tc>
                <a:tc>
                  <a:txBody>
                    <a:bodyPr/>
                    <a:lstStyle/>
                    <a:p>
                      <a:pPr algn="ctr"/>
                      <a:r>
                        <a:rPr lang="en-US" b="0" dirty="0"/>
                        <a:t>Classification</a:t>
                      </a:r>
                      <a:endParaRPr lang="x-none" b="0" dirty="0"/>
                    </a:p>
                  </a:txBody>
                  <a:tcPr/>
                </a:tc>
                <a:extLst>
                  <a:ext uri="{0D108BD9-81ED-4DB2-BD59-A6C34878D82A}">
                    <a16:rowId xmlns:a16="http://schemas.microsoft.com/office/drawing/2014/main" xmlns="" val="487865282"/>
                  </a:ext>
                </a:extLst>
              </a:tr>
              <a:tr h="370840">
                <a:tc>
                  <a:txBody>
                    <a:bodyPr/>
                    <a:lstStyle/>
                    <a:p>
                      <a:pPr algn="ctr"/>
                      <a:r>
                        <a:rPr lang="x-none" b="0" dirty="0"/>
                        <a:t># molecules</a:t>
                      </a:r>
                    </a:p>
                  </a:txBody>
                  <a:tcPr/>
                </a:tc>
                <a:tc>
                  <a:txBody>
                    <a:bodyPr/>
                    <a:lstStyle/>
                    <a:p>
                      <a:pPr algn="ctr"/>
                      <a:r>
                        <a:rPr lang="x-none" b="0" dirty="0"/>
                        <a:t>2050</a:t>
                      </a:r>
                    </a:p>
                  </a:txBody>
                  <a:tcPr/>
                </a:tc>
                <a:tc>
                  <a:txBody>
                    <a:bodyPr/>
                    <a:lstStyle/>
                    <a:p>
                      <a:pPr algn="ctr"/>
                      <a:r>
                        <a:rPr lang="x-none" b="0" dirty="0"/>
                        <a:t>41127</a:t>
                      </a:r>
                    </a:p>
                  </a:txBody>
                  <a:tcPr/>
                </a:tc>
                <a:tc>
                  <a:txBody>
                    <a:bodyPr/>
                    <a:lstStyle/>
                    <a:p>
                      <a:pPr algn="ctr"/>
                      <a:r>
                        <a:rPr lang="x-none" b="0" dirty="0"/>
                        <a:t>1513</a:t>
                      </a:r>
                    </a:p>
                  </a:txBody>
                  <a:tcPr/>
                </a:tc>
                <a:extLst>
                  <a:ext uri="{0D108BD9-81ED-4DB2-BD59-A6C34878D82A}">
                    <a16:rowId xmlns:a16="http://schemas.microsoft.com/office/drawing/2014/main" xmlns="" val="2848432480"/>
                  </a:ext>
                </a:extLst>
              </a:tr>
            </a:tbl>
          </a:graphicData>
        </a:graphic>
      </p:graphicFrame>
      <p:sp>
        <p:nvSpPr>
          <p:cNvPr id="3" name="Rectangle 2">
            <a:extLst>
              <a:ext uri="{FF2B5EF4-FFF2-40B4-BE49-F238E27FC236}">
                <a16:creationId xmlns:a16="http://schemas.microsoft.com/office/drawing/2014/main" xmlns="" id="{9A1EAC95-6402-244A-A35D-F9B06DEEE9FD}"/>
              </a:ext>
            </a:extLst>
          </p:cNvPr>
          <p:cNvSpPr/>
          <p:nvPr/>
        </p:nvSpPr>
        <p:spPr>
          <a:xfrm>
            <a:off x="777685" y="2937744"/>
            <a:ext cx="9860647" cy="1200329"/>
          </a:xfrm>
          <a:prstGeom prst="rect">
            <a:avLst/>
          </a:prstGeom>
        </p:spPr>
        <p:txBody>
          <a:bodyPr wrap="square">
            <a:spAutoFit/>
          </a:bodyPr>
          <a:lstStyle/>
          <a:p>
            <a:pPr marL="285750" indent="-285750">
              <a:buFont typeface="Courier New" panose="02070309020205020404" pitchFamily="49" charset="0"/>
              <a:buChar char="o"/>
            </a:pPr>
            <a:r>
              <a:rPr lang="en-US" b="1" dirty="0">
                <a:solidFill>
                  <a:srgbClr val="000000"/>
                </a:solidFill>
                <a:latin typeface="Lato Light"/>
              </a:rPr>
              <a:t>BBBP:</a:t>
            </a:r>
            <a:r>
              <a:rPr lang="en-US" dirty="0">
                <a:solidFill>
                  <a:srgbClr val="000000"/>
                </a:solidFill>
                <a:latin typeface="Lato Light"/>
              </a:rPr>
              <a:t> Binary labels of blood-brain barrier penetration (permeability)</a:t>
            </a:r>
          </a:p>
          <a:p>
            <a:pPr marL="285750" indent="-285750">
              <a:buFont typeface="Courier New" panose="02070309020205020404" pitchFamily="49" charset="0"/>
              <a:buChar char="o"/>
            </a:pPr>
            <a:r>
              <a:rPr lang="en-US" b="1" i="0" dirty="0">
                <a:solidFill>
                  <a:srgbClr val="000000"/>
                </a:solidFill>
                <a:effectLst/>
                <a:latin typeface="Lato Light"/>
              </a:rPr>
              <a:t>HIV</a:t>
            </a:r>
            <a:r>
              <a:rPr lang="en-US" b="0" i="0" dirty="0">
                <a:solidFill>
                  <a:srgbClr val="000000"/>
                </a:solidFill>
                <a:effectLst/>
                <a:latin typeface="Lato Light"/>
              </a:rPr>
              <a:t>: </a:t>
            </a:r>
            <a:r>
              <a:rPr lang="en-US" dirty="0">
                <a:solidFill>
                  <a:srgbClr val="000000"/>
                </a:solidFill>
                <a:latin typeface="Lato Light"/>
              </a:rPr>
              <a:t>Experimentally measured abilities to inhibit HIV replication</a:t>
            </a:r>
          </a:p>
          <a:p>
            <a:pPr marL="285750" indent="-285750">
              <a:buFont typeface="Courier New" panose="02070309020205020404" pitchFamily="49" charset="0"/>
              <a:buChar char="o"/>
            </a:pPr>
            <a:r>
              <a:rPr lang="en-US" b="1" i="0" dirty="0">
                <a:effectLst/>
                <a:latin typeface="Lato Light"/>
              </a:rPr>
              <a:t>BACE</a:t>
            </a:r>
            <a:r>
              <a:rPr lang="en-US" dirty="0">
                <a:latin typeface="Lato Light"/>
              </a:rPr>
              <a:t>: Quantitative (IC50) and qualitative (binary label) binding results for a set of inhibitors of human </a:t>
            </a:r>
            <a:r>
              <a:rPr lang="el-GR" dirty="0">
                <a:latin typeface="Lato Light"/>
              </a:rPr>
              <a:t>β-</a:t>
            </a:r>
            <a:r>
              <a:rPr lang="en-US" dirty="0">
                <a:latin typeface="Lato Light"/>
              </a:rPr>
              <a:t>secretase 1 (BACE-1</a:t>
            </a:r>
            <a:r>
              <a:rPr lang="en-US" dirty="0" smtClean="0">
                <a:latin typeface="Lato Light"/>
              </a:rPr>
              <a:t>)</a:t>
            </a:r>
            <a:endParaRPr lang="en-US" dirty="0">
              <a:latin typeface="Lato Light"/>
            </a:endParaRPr>
          </a:p>
        </p:txBody>
      </p:sp>
      <p:sp>
        <p:nvSpPr>
          <p:cNvPr id="6" name="Rectangle 5">
            <a:extLst>
              <a:ext uri="{FF2B5EF4-FFF2-40B4-BE49-F238E27FC236}">
                <a16:creationId xmlns:a16="http://schemas.microsoft.com/office/drawing/2014/main" xmlns="" id="{435FBD0D-A363-E346-8A82-2A5D18FA8682}"/>
              </a:ext>
            </a:extLst>
          </p:cNvPr>
          <p:cNvSpPr/>
          <p:nvPr/>
        </p:nvSpPr>
        <p:spPr>
          <a:xfrm>
            <a:off x="777685" y="2464763"/>
            <a:ext cx="5267083" cy="400110"/>
          </a:xfrm>
          <a:prstGeom prst="rect">
            <a:avLst/>
          </a:prstGeom>
        </p:spPr>
        <p:txBody>
          <a:bodyPr wrap="none">
            <a:spAutoFit/>
          </a:bodyPr>
          <a:lstStyle/>
          <a:p>
            <a:r>
              <a:rPr lang="en-US" sz="2000" b="1" dirty="0"/>
              <a:t>Targets to be predicted (Using GCN as </a:t>
            </a:r>
            <a:r>
              <a:rPr lang="en-US" sz="2000" b="1" dirty="0" smtClean="0"/>
              <a:t>baseline):</a:t>
            </a:r>
            <a:endParaRPr lang="x-none" sz="2000" dirty="0"/>
          </a:p>
        </p:txBody>
      </p:sp>
      <p:graphicFrame>
        <p:nvGraphicFramePr>
          <p:cNvPr id="7" name="Table 17">
            <a:extLst>
              <a:ext uri="{FF2B5EF4-FFF2-40B4-BE49-F238E27FC236}">
                <a16:creationId xmlns:a16="http://schemas.microsoft.com/office/drawing/2014/main" xmlns="" id="{69E036D2-3153-DB47-93CD-DB5DA658BCD9}"/>
              </a:ext>
            </a:extLst>
          </p:cNvPr>
          <p:cNvGraphicFramePr>
            <a:graphicFrameLocks noGrp="1"/>
          </p:cNvGraphicFramePr>
          <p:nvPr>
            <p:extLst>
              <p:ext uri="{D42A27DB-BD31-4B8C-83A1-F6EECF244321}">
                <p14:modId xmlns:p14="http://schemas.microsoft.com/office/powerpoint/2010/main" val="1171475949"/>
              </p:ext>
            </p:extLst>
          </p:nvPr>
        </p:nvGraphicFramePr>
        <p:xfrm>
          <a:off x="1144021" y="4210944"/>
          <a:ext cx="6047232" cy="2225040"/>
        </p:xfrm>
        <a:graphic>
          <a:graphicData uri="http://schemas.openxmlformats.org/drawingml/2006/table">
            <a:tbl>
              <a:tblPr firstRow="1" bandRow="1">
                <a:tableStyleId>{5C22544A-7EE6-4342-B048-85BDC9FD1C3A}</a:tableStyleId>
              </a:tblPr>
              <a:tblGrid>
                <a:gridCol w="1414272">
                  <a:extLst>
                    <a:ext uri="{9D8B030D-6E8A-4147-A177-3AD203B41FA5}">
                      <a16:colId xmlns:a16="http://schemas.microsoft.com/office/drawing/2014/main" xmlns="" val="277624223"/>
                    </a:ext>
                  </a:extLst>
                </a:gridCol>
                <a:gridCol w="1544320">
                  <a:extLst>
                    <a:ext uri="{9D8B030D-6E8A-4147-A177-3AD203B41FA5}">
                      <a16:colId xmlns:a16="http://schemas.microsoft.com/office/drawing/2014/main" xmlns="" val="743597489"/>
                    </a:ext>
                  </a:extLst>
                </a:gridCol>
                <a:gridCol w="1544320">
                  <a:extLst>
                    <a:ext uri="{9D8B030D-6E8A-4147-A177-3AD203B41FA5}">
                      <a16:colId xmlns:a16="http://schemas.microsoft.com/office/drawing/2014/main" xmlns="" val="2129381353"/>
                    </a:ext>
                  </a:extLst>
                </a:gridCol>
                <a:gridCol w="1544320">
                  <a:extLst>
                    <a:ext uri="{9D8B030D-6E8A-4147-A177-3AD203B41FA5}">
                      <a16:colId xmlns:a16="http://schemas.microsoft.com/office/drawing/2014/main" xmlns="" val="2076091166"/>
                    </a:ext>
                  </a:extLst>
                </a:gridCol>
              </a:tblGrid>
              <a:tr h="370840">
                <a:tc>
                  <a:txBody>
                    <a:bodyPr/>
                    <a:lstStyle/>
                    <a:p>
                      <a:pPr algn="ctr"/>
                      <a:endParaRPr lang="x-none" dirty="0"/>
                    </a:p>
                  </a:txBody>
                  <a:tcPr/>
                </a:tc>
                <a:tc>
                  <a:txBody>
                    <a:bodyPr/>
                    <a:lstStyle/>
                    <a:p>
                      <a:pPr algn="ctr"/>
                      <a:r>
                        <a:rPr lang="x-none" dirty="0"/>
                        <a:t>BBBP</a:t>
                      </a:r>
                    </a:p>
                  </a:txBody>
                  <a:tcPr/>
                </a:tc>
                <a:tc>
                  <a:txBody>
                    <a:bodyPr/>
                    <a:lstStyle/>
                    <a:p>
                      <a:pPr algn="ctr"/>
                      <a:r>
                        <a:rPr lang="x-none" dirty="0"/>
                        <a:t>HIV</a:t>
                      </a:r>
                    </a:p>
                  </a:txBody>
                  <a:tcPr/>
                </a:tc>
                <a:tc>
                  <a:txBody>
                    <a:bodyPr/>
                    <a:lstStyle/>
                    <a:p>
                      <a:pPr algn="ctr"/>
                      <a:r>
                        <a:rPr lang="x-none" dirty="0"/>
                        <a:t>BACE</a:t>
                      </a:r>
                    </a:p>
                  </a:txBody>
                  <a:tcPr/>
                </a:tc>
                <a:extLst>
                  <a:ext uri="{0D108BD9-81ED-4DB2-BD59-A6C34878D82A}">
                    <a16:rowId xmlns:a16="http://schemas.microsoft.com/office/drawing/2014/main" xmlns="" val="3641105252"/>
                  </a:ext>
                </a:extLst>
              </a:tr>
              <a:tr h="370840">
                <a:tc>
                  <a:txBody>
                    <a:bodyPr/>
                    <a:lstStyle/>
                    <a:p>
                      <a:pPr algn="ctr"/>
                      <a:r>
                        <a:rPr lang="x-none" b="0" dirty="0"/>
                        <a:t>Ours-1024</a:t>
                      </a:r>
                    </a:p>
                  </a:txBody>
                  <a:tcPr/>
                </a:tc>
                <a:tc>
                  <a:txBody>
                    <a:bodyPr/>
                    <a:lstStyle/>
                    <a:p>
                      <a:pPr algn="ctr"/>
                      <a:r>
                        <a:rPr lang="x-none" b="0" dirty="0"/>
                        <a:t>0.891</a:t>
                      </a:r>
                    </a:p>
                  </a:txBody>
                  <a:tcPr/>
                </a:tc>
                <a:tc>
                  <a:txBody>
                    <a:bodyPr/>
                    <a:lstStyle/>
                    <a:p>
                      <a:pPr algn="ctr"/>
                      <a:r>
                        <a:rPr lang="x-none" b="1" dirty="0"/>
                        <a:t>0.815</a:t>
                      </a:r>
                    </a:p>
                  </a:txBody>
                  <a:tcPr/>
                </a:tc>
                <a:tc>
                  <a:txBody>
                    <a:bodyPr/>
                    <a:lstStyle/>
                    <a:p>
                      <a:pPr algn="ctr"/>
                      <a:r>
                        <a:rPr lang="x-none" b="1" dirty="0"/>
                        <a:t>0.889</a:t>
                      </a:r>
                    </a:p>
                  </a:txBody>
                  <a:tcPr/>
                </a:tc>
                <a:extLst>
                  <a:ext uri="{0D108BD9-81ED-4DB2-BD59-A6C34878D82A}">
                    <a16:rowId xmlns:a16="http://schemas.microsoft.com/office/drawing/2014/main" xmlns="" val="487865282"/>
                  </a:ext>
                </a:extLst>
              </a:tr>
              <a:tr h="370840">
                <a:tc>
                  <a:txBody>
                    <a:bodyPr/>
                    <a:lstStyle/>
                    <a:p>
                      <a:pPr algn="ctr"/>
                      <a:r>
                        <a:rPr lang="x-none" b="0" dirty="0"/>
                        <a:t>Ours-768</a:t>
                      </a:r>
                    </a:p>
                  </a:txBody>
                  <a:tcPr/>
                </a:tc>
                <a:tc>
                  <a:txBody>
                    <a:bodyPr/>
                    <a:lstStyle/>
                    <a:p>
                      <a:pPr algn="ctr"/>
                      <a:r>
                        <a:rPr lang="x-none" b="0" dirty="0"/>
                        <a:t>0.892</a:t>
                      </a:r>
                    </a:p>
                  </a:txBody>
                  <a:tcPr/>
                </a:tc>
                <a:tc>
                  <a:txBody>
                    <a:bodyPr/>
                    <a:lstStyle/>
                    <a:p>
                      <a:pPr algn="ctr"/>
                      <a:r>
                        <a:rPr lang="x-none" b="0" dirty="0"/>
                        <a:t>0.789</a:t>
                      </a:r>
                    </a:p>
                  </a:txBody>
                  <a:tcPr/>
                </a:tc>
                <a:tc>
                  <a:txBody>
                    <a:bodyPr/>
                    <a:lstStyle/>
                    <a:p>
                      <a:pPr algn="ctr"/>
                      <a:r>
                        <a:rPr lang="x-none" b="0" dirty="0"/>
                        <a:t>0.871</a:t>
                      </a:r>
                    </a:p>
                  </a:txBody>
                  <a:tcPr/>
                </a:tc>
                <a:extLst>
                  <a:ext uri="{0D108BD9-81ED-4DB2-BD59-A6C34878D82A}">
                    <a16:rowId xmlns:a16="http://schemas.microsoft.com/office/drawing/2014/main" xmlns="" val="2848432480"/>
                  </a:ext>
                </a:extLst>
              </a:tr>
              <a:tr h="370840">
                <a:tc>
                  <a:txBody>
                    <a:bodyPr/>
                    <a:lstStyle/>
                    <a:p>
                      <a:pPr algn="ctr"/>
                      <a:r>
                        <a:rPr lang="x-none" b="0" dirty="0"/>
                        <a:t>Ours-300</a:t>
                      </a:r>
                    </a:p>
                  </a:txBody>
                  <a:tcPr/>
                </a:tc>
                <a:tc>
                  <a:txBody>
                    <a:bodyPr/>
                    <a:lstStyle/>
                    <a:p>
                      <a:pPr algn="ctr"/>
                      <a:r>
                        <a:rPr lang="x-none" b="1" dirty="0"/>
                        <a:t>0.901</a:t>
                      </a:r>
                    </a:p>
                  </a:txBody>
                  <a:tcPr/>
                </a:tc>
                <a:tc>
                  <a:txBody>
                    <a:bodyPr/>
                    <a:lstStyle/>
                    <a:p>
                      <a:pPr algn="ctr"/>
                      <a:r>
                        <a:rPr lang="x-none" b="0" dirty="0"/>
                        <a:t>0.761</a:t>
                      </a:r>
                    </a:p>
                  </a:txBody>
                  <a:tcPr/>
                </a:tc>
                <a:tc>
                  <a:txBody>
                    <a:bodyPr/>
                    <a:lstStyle/>
                    <a:p>
                      <a:pPr algn="ctr"/>
                      <a:r>
                        <a:rPr lang="x-none" b="0" dirty="0"/>
                        <a:t>0.870</a:t>
                      </a:r>
                    </a:p>
                  </a:txBody>
                  <a:tcPr/>
                </a:tc>
                <a:extLst>
                  <a:ext uri="{0D108BD9-81ED-4DB2-BD59-A6C34878D82A}">
                    <a16:rowId xmlns:a16="http://schemas.microsoft.com/office/drawing/2014/main" xmlns="" val="2999889748"/>
                  </a:ext>
                </a:extLst>
              </a:tr>
              <a:tr h="370840">
                <a:tc>
                  <a:txBody>
                    <a:bodyPr/>
                    <a:lstStyle/>
                    <a:p>
                      <a:pPr algn="ctr"/>
                      <a:r>
                        <a:rPr lang="x-none" b="0" dirty="0"/>
                        <a:t>Mol2vec-300</a:t>
                      </a:r>
                    </a:p>
                  </a:txBody>
                  <a:tcPr/>
                </a:tc>
                <a:tc>
                  <a:txBody>
                    <a:bodyPr/>
                    <a:lstStyle/>
                    <a:p>
                      <a:pPr algn="ctr"/>
                      <a:r>
                        <a:rPr lang="x-none" b="0" dirty="0"/>
                        <a:t>0.853</a:t>
                      </a:r>
                    </a:p>
                  </a:txBody>
                  <a:tcPr/>
                </a:tc>
                <a:tc>
                  <a:txBody>
                    <a:bodyPr/>
                    <a:lstStyle/>
                    <a:p>
                      <a:pPr algn="ctr"/>
                      <a:r>
                        <a:rPr lang="x-none" b="0" dirty="0"/>
                        <a:t>0.769</a:t>
                      </a:r>
                    </a:p>
                  </a:txBody>
                  <a:tcPr/>
                </a:tc>
                <a:tc>
                  <a:txBody>
                    <a:bodyPr/>
                    <a:lstStyle/>
                    <a:p>
                      <a:pPr algn="ctr"/>
                      <a:r>
                        <a:rPr lang="x-none" b="0" dirty="0"/>
                        <a:t>0.865</a:t>
                      </a:r>
                    </a:p>
                  </a:txBody>
                  <a:tcPr/>
                </a:tc>
                <a:extLst>
                  <a:ext uri="{0D108BD9-81ED-4DB2-BD59-A6C34878D82A}">
                    <a16:rowId xmlns:a16="http://schemas.microsoft.com/office/drawing/2014/main" xmlns="" val="2876966167"/>
                  </a:ext>
                </a:extLst>
              </a:tr>
              <a:tr h="370840">
                <a:tc>
                  <a:txBody>
                    <a:bodyPr/>
                    <a:lstStyle/>
                    <a:p>
                      <a:pPr algn="ctr"/>
                      <a:r>
                        <a:rPr lang="x-none" b="0" dirty="0"/>
                        <a:t>Molbert-768</a:t>
                      </a:r>
                    </a:p>
                  </a:txBody>
                  <a:tcPr/>
                </a:tc>
                <a:tc>
                  <a:txBody>
                    <a:bodyPr/>
                    <a:lstStyle/>
                    <a:p>
                      <a:pPr algn="ctr"/>
                      <a:r>
                        <a:rPr lang="x-none" b="0" dirty="0"/>
                        <a:t>0.874</a:t>
                      </a:r>
                    </a:p>
                  </a:txBody>
                  <a:tcPr/>
                </a:tc>
                <a:tc>
                  <a:txBody>
                    <a:bodyPr/>
                    <a:lstStyle/>
                    <a:p>
                      <a:pPr algn="ctr"/>
                      <a:r>
                        <a:rPr lang="x-none" b="0" dirty="0"/>
                        <a:t>0.779</a:t>
                      </a:r>
                    </a:p>
                  </a:txBody>
                  <a:tcPr/>
                </a:tc>
                <a:tc>
                  <a:txBody>
                    <a:bodyPr/>
                    <a:lstStyle/>
                    <a:p>
                      <a:pPr algn="ctr"/>
                      <a:r>
                        <a:rPr lang="x-none" b="0" dirty="0"/>
                        <a:t>0.862</a:t>
                      </a:r>
                    </a:p>
                  </a:txBody>
                  <a:tcPr/>
                </a:tc>
                <a:extLst>
                  <a:ext uri="{0D108BD9-81ED-4DB2-BD59-A6C34878D82A}">
                    <a16:rowId xmlns:a16="http://schemas.microsoft.com/office/drawing/2014/main" xmlns="" val="1233320307"/>
                  </a:ext>
                </a:extLst>
              </a:tr>
            </a:tbl>
          </a:graphicData>
        </a:graphic>
      </p:graphicFrame>
    </p:spTree>
    <p:extLst>
      <p:ext uri="{BB962C8B-B14F-4D97-AF65-F5344CB8AC3E}">
        <p14:creationId xmlns:p14="http://schemas.microsoft.com/office/powerpoint/2010/main" val="41324445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5479F4B5-7422-4C88-B078-14016EC5FB24}"/>
              </a:ext>
            </a:extLst>
          </p:cNvPr>
          <p:cNvSpPr>
            <a:spLocks noGrp="1"/>
          </p:cNvSpPr>
          <p:nvPr>
            <p:ph idx="1"/>
          </p:nvPr>
        </p:nvSpPr>
        <p:spPr/>
        <p:txBody>
          <a:bodyPr/>
          <a:lstStyle/>
          <a:p>
            <a:r>
              <a:rPr lang="en-US" dirty="0"/>
              <a:t>102,980 compound-description pairs from </a:t>
            </a:r>
            <a:r>
              <a:rPr lang="en-US" dirty="0" err="1"/>
              <a:t>ChEBI</a:t>
            </a:r>
            <a:r>
              <a:rPr lang="en-US" dirty="0"/>
              <a:t> annotations scraped from PubChem.</a:t>
            </a:r>
          </a:p>
          <a:p>
            <a:r>
              <a:rPr lang="en-US" dirty="0"/>
              <a:t>Created dataset, </a:t>
            </a:r>
            <a:r>
              <a:rPr lang="en-US" b="1" dirty="0"/>
              <a:t>ChEBI-20</a:t>
            </a:r>
            <a:r>
              <a:rPr lang="en-US" dirty="0"/>
              <a:t>, containing 33,010 pairs where descriptions have &gt;20 words. </a:t>
            </a:r>
          </a:p>
        </p:txBody>
      </p:sp>
      <p:pic>
        <p:nvPicPr>
          <p:cNvPr id="5" name="Picture 4">
            <a:extLst>
              <a:ext uri="{FF2B5EF4-FFF2-40B4-BE49-F238E27FC236}">
                <a16:creationId xmlns="" xmlns:a16="http://schemas.microsoft.com/office/drawing/2014/main" id="{F6F38EFE-8B6B-4AA0-848A-4EA50C1F0B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0668" y="3428999"/>
            <a:ext cx="13496732" cy="3680927"/>
          </a:xfrm>
          <a:prstGeom prst="rect">
            <a:avLst/>
          </a:prstGeom>
        </p:spPr>
      </p:pic>
      <p:sp>
        <p:nvSpPr>
          <p:cNvPr id="6" name="TextBox 5">
            <a:extLst>
              <a:ext uri="{FF2B5EF4-FFF2-40B4-BE49-F238E27FC236}">
                <a16:creationId xmlns="" xmlns:a16="http://schemas.microsoft.com/office/drawing/2014/main" id="{2B2AD266-C451-4DBB-8176-EDA192BBA306}"/>
              </a:ext>
            </a:extLst>
          </p:cNvPr>
          <p:cNvSpPr txBox="1"/>
          <p:nvPr/>
        </p:nvSpPr>
        <p:spPr>
          <a:xfrm>
            <a:off x="5904025" y="4115301"/>
            <a:ext cx="5449775" cy="2308324"/>
          </a:xfrm>
          <a:prstGeom prst="rect">
            <a:avLst/>
          </a:prstGeom>
          <a:noFill/>
        </p:spPr>
        <p:txBody>
          <a:bodyPr wrap="square" rtlCol="0">
            <a:spAutoFit/>
          </a:bodyPr>
          <a:lstStyle/>
          <a:p>
            <a:pPr algn="l"/>
            <a:r>
              <a:rPr lang="en-US" b="0" i="0" dirty="0" err="1">
                <a:solidFill>
                  <a:srgbClr val="212121"/>
                </a:solidFill>
                <a:effectLst/>
                <a:latin typeface="-apple-system"/>
              </a:rPr>
              <a:t>Rostratin</a:t>
            </a:r>
            <a:r>
              <a:rPr lang="en-US" b="0" i="0" dirty="0">
                <a:solidFill>
                  <a:srgbClr val="212121"/>
                </a:solidFill>
                <a:effectLst/>
                <a:latin typeface="-apple-system"/>
              </a:rPr>
              <a:t> D is an organic disulfide isolated from the whole broth of the marine-derived fungus </a:t>
            </a:r>
            <a:r>
              <a:rPr lang="en-US" b="0" i="0" dirty="0" err="1">
                <a:solidFill>
                  <a:srgbClr val="212121"/>
                </a:solidFill>
                <a:effectLst/>
                <a:latin typeface="-apple-system"/>
              </a:rPr>
              <a:t>Exserohilum</a:t>
            </a:r>
            <a:r>
              <a:rPr lang="en-US" b="0" i="0" dirty="0">
                <a:solidFill>
                  <a:srgbClr val="212121"/>
                </a:solidFill>
                <a:effectLst/>
                <a:latin typeface="-apple-system"/>
              </a:rPr>
              <a:t> </a:t>
            </a:r>
            <a:r>
              <a:rPr lang="en-US" b="0" i="0" dirty="0" err="1">
                <a:solidFill>
                  <a:srgbClr val="212121"/>
                </a:solidFill>
                <a:effectLst/>
                <a:latin typeface="-apple-system"/>
              </a:rPr>
              <a:t>rostratum</a:t>
            </a:r>
            <a:r>
              <a:rPr lang="en-US" b="0" i="0" dirty="0">
                <a:solidFill>
                  <a:srgbClr val="212121"/>
                </a:solidFill>
                <a:effectLst/>
                <a:latin typeface="-apple-system"/>
              </a:rPr>
              <a:t> and has been shown to exhibit antineoplastic activity. It has a role as a metabolite and an antineoplastic agent. It is a bridged compound, a cyclic ketone, a lactam, an organic disulfide, an organic </a:t>
            </a:r>
            <a:r>
              <a:rPr lang="en-US" b="0" i="0" dirty="0" err="1">
                <a:solidFill>
                  <a:srgbClr val="212121"/>
                </a:solidFill>
                <a:effectLst/>
                <a:latin typeface="-apple-system"/>
              </a:rPr>
              <a:t>heterohexacyclic</a:t>
            </a:r>
            <a:r>
              <a:rPr lang="en-US" b="0" i="0" dirty="0">
                <a:solidFill>
                  <a:srgbClr val="212121"/>
                </a:solidFill>
                <a:effectLst/>
                <a:latin typeface="-apple-system"/>
              </a:rPr>
              <a:t> compound, a secondary alcohol, a </a:t>
            </a:r>
            <a:r>
              <a:rPr lang="en-US" b="0" i="0" u="none" strike="noStrike" dirty="0">
                <a:solidFill>
                  <a:srgbClr val="0071BC"/>
                </a:solidFill>
                <a:effectLst/>
                <a:latin typeface="-apple-system"/>
                <a:hlinkClick r:id="rId3"/>
              </a:rPr>
              <a:t>dithiol</a:t>
            </a:r>
            <a:r>
              <a:rPr lang="en-US" b="0" i="0" dirty="0">
                <a:solidFill>
                  <a:srgbClr val="212121"/>
                </a:solidFill>
                <a:effectLst/>
                <a:latin typeface="-apple-system"/>
              </a:rPr>
              <a:t> and a diol.</a:t>
            </a:r>
          </a:p>
        </p:txBody>
      </p:sp>
      <p:cxnSp>
        <p:nvCxnSpPr>
          <p:cNvPr id="8" name="Straight Arrow Connector 7">
            <a:extLst>
              <a:ext uri="{FF2B5EF4-FFF2-40B4-BE49-F238E27FC236}">
                <a16:creationId xmlns="" xmlns:a16="http://schemas.microsoft.com/office/drawing/2014/main" id="{F3DE5C0A-B42D-4237-B25C-815E2D405A21}"/>
              </a:ext>
            </a:extLst>
          </p:cNvPr>
          <p:cNvCxnSpPr/>
          <p:nvPr/>
        </p:nvCxnSpPr>
        <p:spPr>
          <a:xfrm>
            <a:off x="4264351" y="5076202"/>
            <a:ext cx="1538243" cy="0"/>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sp>
        <p:nvSpPr>
          <p:cNvPr id="9" name="Title 2">
            <a:extLst>
              <a:ext uri="{FF2B5EF4-FFF2-40B4-BE49-F238E27FC236}">
                <a16:creationId xmlns="" xmlns:a16="http://schemas.microsoft.com/office/drawing/2014/main" id="{17ADDADA-BF0A-814A-98DE-69C8740248C5}"/>
              </a:ext>
            </a:extLst>
          </p:cNvPr>
          <p:cNvSpPr>
            <a:spLocks noGrp="1"/>
          </p:cNvSpPr>
          <p:nvPr>
            <p:ph type="title"/>
          </p:nvPr>
        </p:nvSpPr>
        <p:spPr>
          <a:xfrm>
            <a:off x="1709315" y="40105"/>
            <a:ext cx="9644485" cy="1206501"/>
          </a:xfrm>
        </p:spPr>
        <p:txBody>
          <a:bodyPr lIns="91440" tIns="45720" rIns="91440" bIns="45720" anchor="ctr"/>
          <a:lstStyle/>
          <a:p>
            <a:r>
              <a:rPr lang="en-US" sz="2000" b="1" dirty="0" smtClean="0">
                <a:latin typeface="Arial"/>
                <a:cs typeface="Arial"/>
              </a:rPr>
              <a:t>APPLICATION [2</a:t>
            </a:r>
            <a:r>
              <a:rPr lang="en-US" sz="2000" b="1" dirty="0">
                <a:latin typeface="Arial"/>
                <a:cs typeface="Arial"/>
              </a:rPr>
              <a:t>] </a:t>
            </a:r>
            <a:r>
              <a:rPr lang="en-US" sz="2000" b="1" dirty="0" smtClean="0">
                <a:latin typeface="Arial"/>
                <a:cs typeface="Arial"/>
              </a:rPr>
              <a:t>retrieving molecular images with natural </a:t>
            </a:r>
            <a:r>
              <a:rPr lang="en-US" sz="2000" b="1" dirty="0">
                <a:latin typeface="Arial"/>
                <a:cs typeface="Arial"/>
              </a:rPr>
              <a:t>language </a:t>
            </a:r>
            <a:r>
              <a:rPr lang="en-US" sz="2000" b="1" dirty="0" smtClean="0">
                <a:latin typeface="Arial"/>
                <a:cs typeface="Arial"/>
              </a:rPr>
              <a:t>QUERIES</a:t>
            </a:r>
            <a:endParaRPr lang="en-US" sz="2000" dirty="0"/>
          </a:p>
        </p:txBody>
      </p:sp>
    </p:spTree>
    <p:extLst>
      <p:ext uri="{BB962C8B-B14F-4D97-AF65-F5344CB8AC3E}">
        <p14:creationId xmlns:p14="http://schemas.microsoft.com/office/powerpoint/2010/main" val="15129026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Shape&#10;&#10;Description automatically generated">
            <a:extLst>
              <a:ext uri="{FF2B5EF4-FFF2-40B4-BE49-F238E27FC236}">
                <a16:creationId xmlns="" xmlns:a16="http://schemas.microsoft.com/office/drawing/2014/main" id="{DFE3F76F-AD64-4949-B5FC-E0CC27F76C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43" y="4688292"/>
            <a:ext cx="3556455" cy="1661189"/>
          </a:xfrm>
          <a:prstGeom prst="rect">
            <a:avLst/>
          </a:prstGeom>
        </p:spPr>
      </p:pic>
      <p:pic>
        <p:nvPicPr>
          <p:cNvPr id="12" name="Picture 11" descr="Shape&#10;&#10;Description automatically generated">
            <a:extLst>
              <a:ext uri="{FF2B5EF4-FFF2-40B4-BE49-F238E27FC236}">
                <a16:creationId xmlns="" xmlns:a16="http://schemas.microsoft.com/office/drawing/2014/main" id="{D4D0900E-954C-4369-B801-81560708DD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6795" y="2350052"/>
            <a:ext cx="3556455" cy="1661189"/>
          </a:xfrm>
          <a:prstGeom prst="rect">
            <a:avLst/>
          </a:prstGeom>
        </p:spPr>
      </p:pic>
      <p:cxnSp>
        <p:nvCxnSpPr>
          <p:cNvPr id="13" name="Straight Arrow Connector 12">
            <a:extLst>
              <a:ext uri="{FF2B5EF4-FFF2-40B4-BE49-F238E27FC236}">
                <a16:creationId xmlns="" xmlns:a16="http://schemas.microsoft.com/office/drawing/2014/main" id="{6F08B7D3-8B55-4B6B-8AA2-00CA81B6466B}"/>
              </a:ext>
            </a:extLst>
          </p:cNvPr>
          <p:cNvCxnSpPr>
            <a:cxnSpLocks/>
          </p:cNvCxnSpPr>
          <p:nvPr/>
        </p:nvCxnSpPr>
        <p:spPr>
          <a:xfrm>
            <a:off x="2895601" y="3998987"/>
            <a:ext cx="0" cy="448725"/>
          </a:xfrm>
          <a:prstGeom prst="straightConnector1">
            <a:avLst/>
          </a:prstGeom>
          <a:ln w="762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4" name="Oval 13">
            <a:extLst>
              <a:ext uri="{FF2B5EF4-FFF2-40B4-BE49-F238E27FC236}">
                <a16:creationId xmlns="" xmlns:a16="http://schemas.microsoft.com/office/drawing/2014/main" id="{C69D43AC-1ED8-48B1-A02A-DA5DB5857329}"/>
              </a:ext>
            </a:extLst>
          </p:cNvPr>
          <p:cNvSpPr/>
          <p:nvPr/>
        </p:nvSpPr>
        <p:spPr>
          <a:xfrm>
            <a:off x="1954252" y="2687120"/>
            <a:ext cx="482106" cy="480246"/>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 xmlns:a16="http://schemas.microsoft.com/office/drawing/2014/main" id="{B855F986-A491-47A5-83FF-055BA8F27BED}"/>
              </a:ext>
            </a:extLst>
          </p:cNvPr>
          <p:cNvSpPr/>
          <p:nvPr/>
        </p:nvSpPr>
        <p:spPr>
          <a:xfrm>
            <a:off x="904737" y="4424852"/>
            <a:ext cx="2491738" cy="1924629"/>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 xmlns:a16="http://schemas.microsoft.com/office/drawing/2014/main" id="{780B919B-A63C-42FE-98FB-CEFD739F82BE}"/>
              </a:ext>
            </a:extLst>
          </p:cNvPr>
          <p:cNvSpPr txBox="1"/>
          <p:nvPr/>
        </p:nvSpPr>
        <p:spPr>
          <a:xfrm>
            <a:off x="378957" y="2051853"/>
            <a:ext cx="1508760"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1572579716</a:t>
            </a:r>
          </a:p>
        </p:txBody>
      </p:sp>
      <p:sp>
        <p:nvSpPr>
          <p:cNvPr id="17" name="TextBox 16">
            <a:extLst>
              <a:ext uri="{FF2B5EF4-FFF2-40B4-BE49-F238E27FC236}">
                <a16:creationId xmlns="" xmlns:a16="http://schemas.microsoft.com/office/drawing/2014/main" id="{77C29428-39A3-4C6D-996D-323E2513B685}"/>
              </a:ext>
            </a:extLst>
          </p:cNvPr>
          <p:cNvSpPr txBox="1"/>
          <p:nvPr/>
        </p:nvSpPr>
        <p:spPr>
          <a:xfrm>
            <a:off x="641846" y="2938655"/>
            <a:ext cx="1508760"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-1100000244</a:t>
            </a:r>
          </a:p>
        </p:txBody>
      </p:sp>
      <p:sp>
        <p:nvSpPr>
          <p:cNvPr id="18" name="TextBox 17">
            <a:extLst>
              <a:ext uri="{FF2B5EF4-FFF2-40B4-BE49-F238E27FC236}">
                <a16:creationId xmlns="" xmlns:a16="http://schemas.microsoft.com/office/drawing/2014/main" id="{EC4708CE-FE2F-45B8-8B07-34F838191478}"/>
              </a:ext>
            </a:extLst>
          </p:cNvPr>
          <p:cNvSpPr txBox="1"/>
          <p:nvPr/>
        </p:nvSpPr>
        <p:spPr>
          <a:xfrm>
            <a:off x="2331721" y="3629655"/>
            <a:ext cx="1508760"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-1074141656</a:t>
            </a:r>
          </a:p>
        </p:txBody>
      </p:sp>
      <p:sp>
        <p:nvSpPr>
          <p:cNvPr id="19" name="TextBox 18">
            <a:extLst>
              <a:ext uri="{FF2B5EF4-FFF2-40B4-BE49-F238E27FC236}">
                <a16:creationId xmlns="" xmlns:a16="http://schemas.microsoft.com/office/drawing/2014/main" id="{87DE52B5-3A1F-41C4-BFFB-AD934C252665}"/>
              </a:ext>
            </a:extLst>
          </p:cNvPr>
          <p:cNvSpPr txBox="1"/>
          <p:nvPr/>
        </p:nvSpPr>
        <p:spPr>
          <a:xfrm>
            <a:off x="2375397" y="2080516"/>
            <a:ext cx="1508760"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1559650422</a:t>
            </a:r>
          </a:p>
        </p:txBody>
      </p:sp>
      <p:sp>
        <p:nvSpPr>
          <p:cNvPr id="20" name="TextBox 19">
            <a:extLst>
              <a:ext uri="{FF2B5EF4-FFF2-40B4-BE49-F238E27FC236}">
                <a16:creationId xmlns="" xmlns:a16="http://schemas.microsoft.com/office/drawing/2014/main" id="{6B49E19E-188D-44D3-A0DC-461609E62B93}"/>
              </a:ext>
            </a:extLst>
          </p:cNvPr>
          <p:cNvSpPr txBox="1"/>
          <p:nvPr/>
        </p:nvSpPr>
        <p:spPr>
          <a:xfrm>
            <a:off x="3129777" y="2938655"/>
            <a:ext cx="1508760"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1559650422</a:t>
            </a:r>
          </a:p>
        </p:txBody>
      </p:sp>
      <p:sp>
        <p:nvSpPr>
          <p:cNvPr id="21" name="TextBox 20">
            <a:extLst>
              <a:ext uri="{FF2B5EF4-FFF2-40B4-BE49-F238E27FC236}">
                <a16:creationId xmlns="" xmlns:a16="http://schemas.microsoft.com/office/drawing/2014/main" id="{6112D31E-10BD-436B-AC24-12D32E02B56C}"/>
              </a:ext>
            </a:extLst>
          </p:cNvPr>
          <p:cNvSpPr txBox="1"/>
          <p:nvPr/>
        </p:nvSpPr>
        <p:spPr>
          <a:xfrm>
            <a:off x="3945118" y="2080983"/>
            <a:ext cx="1508760"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734603939</a:t>
            </a:r>
          </a:p>
        </p:txBody>
      </p:sp>
      <p:sp>
        <p:nvSpPr>
          <p:cNvPr id="22" name="TextBox 21">
            <a:extLst>
              <a:ext uri="{FF2B5EF4-FFF2-40B4-BE49-F238E27FC236}">
                <a16:creationId xmlns="" xmlns:a16="http://schemas.microsoft.com/office/drawing/2014/main" id="{B311C290-AE6C-42F2-A05B-E130AB550ED1}"/>
              </a:ext>
            </a:extLst>
          </p:cNvPr>
          <p:cNvSpPr txBox="1"/>
          <p:nvPr/>
        </p:nvSpPr>
        <p:spPr>
          <a:xfrm>
            <a:off x="335281" y="4488987"/>
            <a:ext cx="1508760"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-932108170</a:t>
            </a:r>
          </a:p>
        </p:txBody>
      </p:sp>
      <p:sp>
        <p:nvSpPr>
          <p:cNvPr id="23" name="TextBox 22">
            <a:extLst>
              <a:ext uri="{FF2B5EF4-FFF2-40B4-BE49-F238E27FC236}">
                <a16:creationId xmlns="" xmlns:a16="http://schemas.microsoft.com/office/drawing/2014/main" id="{DF3F9B05-E113-4640-BD75-E3CE7ECC7381}"/>
              </a:ext>
            </a:extLst>
          </p:cNvPr>
          <p:cNvSpPr txBox="1"/>
          <p:nvPr/>
        </p:nvSpPr>
        <p:spPr>
          <a:xfrm>
            <a:off x="598170" y="5394839"/>
            <a:ext cx="1508760"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-1708545601</a:t>
            </a:r>
          </a:p>
        </p:txBody>
      </p:sp>
      <p:sp>
        <p:nvSpPr>
          <p:cNvPr id="24" name="TextBox 23">
            <a:extLst>
              <a:ext uri="{FF2B5EF4-FFF2-40B4-BE49-F238E27FC236}">
                <a16:creationId xmlns="" xmlns:a16="http://schemas.microsoft.com/office/drawing/2014/main" id="{0881BD8D-0BD6-42C7-9F17-5D707A5F0D5A}"/>
              </a:ext>
            </a:extLst>
          </p:cNvPr>
          <p:cNvSpPr txBox="1"/>
          <p:nvPr/>
        </p:nvSpPr>
        <p:spPr>
          <a:xfrm>
            <a:off x="2288045" y="6085839"/>
            <a:ext cx="1508760"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2099970318</a:t>
            </a:r>
          </a:p>
        </p:txBody>
      </p:sp>
      <p:sp>
        <p:nvSpPr>
          <p:cNvPr id="25" name="TextBox 24">
            <a:extLst>
              <a:ext uri="{FF2B5EF4-FFF2-40B4-BE49-F238E27FC236}">
                <a16:creationId xmlns="" xmlns:a16="http://schemas.microsoft.com/office/drawing/2014/main" id="{49DBA1AB-1C2B-4041-92A7-DCABEABBF1D5}"/>
              </a:ext>
            </a:extLst>
          </p:cNvPr>
          <p:cNvSpPr txBox="1"/>
          <p:nvPr/>
        </p:nvSpPr>
        <p:spPr>
          <a:xfrm>
            <a:off x="2331721" y="4536700"/>
            <a:ext cx="1508760"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-1789102870</a:t>
            </a:r>
          </a:p>
        </p:txBody>
      </p:sp>
      <p:sp>
        <p:nvSpPr>
          <p:cNvPr id="26" name="TextBox 25">
            <a:extLst>
              <a:ext uri="{FF2B5EF4-FFF2-40B4-BE49-F238E27FC236}">
                <a16:creationId xmlns="" xmlns:a16="http://schemas.microsoft.com/office/drawing/2014/main" id="{05E499B3-681C-4E6E-AFB3-948FF42BA199}"/>
              </a:ext>
            </a:extLst>
          </p:cNvPr>
          <p:cNvSpPr txBox="1"/>
          <p:nvPr/>
        </p:nvSpPr>
        <p:spPr>
          <a:xfrm>
            <a:off x="3086101" y="5394839"/>
            <a:ext cx="1508760"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-1793471910</a:t>
            </a:r>
          </a:p>
        </p:txBody>
      </p:sp>
      <p:sp>
        <p:nvSpPr>
          <p:cNvPr id="27" name="TextBox 26">
            <a:extLst>
              <a:ext uri="{FF2B5EF4-FFF2-40B4-BE49-F238E27FC236}">
                <a16:creationId xmlns="" xmlns:a16="http://schemas.microsoft.com/office/drawing/2014/main" id="{B260DFA8-12DB-4601-A6DF-090AFCC36E9F}"/>
              </a:ext>
            </a:extLst>
          </p:cNvPr>
          <p:cNvSpPr txBox="1"/>
          <p:nvPr/>
        </p:nvSpPr>
        <p:spPr>
          <a:xfrm>
            <a:off x="3901442" y="4537167"/>
            <a:ext cx="1508760"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863188371</a:t>
            </a:r>
          </a:p>
        </p:txBody>
      </p:sp>
      <p:sp>
        <p:nvSpPr>
          <p:cNvPr id="28" name="TextBox 27">
            <a:extLst>
              <a:ext uri="{FF2B5EF4-FFF2-40B4-BE49-F238E27FC236}">
                <a16:creationId xmlns="" xmlns:a16="http://schemas.microsoft.com/office/drawing/2014/main" id="{0221CD38-264B-4BBC-9971-1204375F4EBE}"/>
              </a:ext>
            </a:extLst>
          </p:cNvPr>
          <p:cNvSpPr txBox="1"/>
          <p:nvPr/>
        </p:nvSpPr>
        <p:spPr>
          <a:xfrm>
            <a:off x="1032933" y="1422400"/>
            <a:ext cx="3310467" cy="369332"/>
          </a:xfrm>
          <a:prstGeom prst="rect">
            <a:avLst/>
          </a:prstGeom>
          <a:noFill/>
        </p:spPr>
        <p:txBody>
          <a:bodyPr wrap="square" rtlCol="0">
            <a:spAutoFit/>
          </a:bodyPr>
          <a:lstStyle/>
          <a:p>
            <a:r>
              <a:rPr lang="en-US" b="1"/>
              <a:t>Mol2vec corpus building</a:t>
            </a:r>
          </a:p>
        </p:txBody>
      </p:sp>
      <p:sp>
        <p:nvSpPr>
          <p:cNvPr id="29" name="Rectangle 28">
            <a:extLst>
              <a:ext uri="{FF2B5EF4-FFF2-40B4-BE49-F238E27FC236}">
                <a16:creationId xmlns="" xmlns:a16="http://schemas.microsoft.com/office/drawing/2014/main" id="{1F48C9E4-B828-4BF5-BA7D-A017B8D95C02}"/>
              </a:ext>
            </a:extLst>
          </p:cNvPr>
          <p:cNvSpPr/>
          <p:nvPr/>
        </p:nvSpPr>
        <p:spPr>
          <a:xfrm>
            <a:off x="7247467" y="3370874"/>
            <a:ext cx="3920063" cy="325966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 xmlns:a16="http://schemas.microsoft.com/office/drawing/2014/main" id="{6B2393D6-5A2B-49FB-B1C1-4BEDBA48F5ED}"/>
              </a:ext>
            </a:extLst>
          </p:cNvPr>
          <p:cNvSpPr txBox="1"/>
          <p:nvPr/>
        </p:nvSpPr>
        <p:spPr>
          <a:xfrm>
            <a:off x="7552266" y="1455799"/>
            <a:ext cx="3310467" cy="369332"/>
          </a:xfrm>
          <a:prstGeom prst="rect">
            <a:avLst/>
          </a:prstGeom>
          <a:noFill/>
        </p:spPr>
        <p:txBody>
          <a:bodyPr wrap="square" rtlCol="0">
            <a:spAutoFit/>
          </a:bodyPr>
          <a:lstStyle/>
          <a:p>
            <a:r>
              <a:rPr lang="en-US" b="1"/>
              <a:t>Contrastive Symmetric Loss</a:t>
            </a:r>
          </a:p>
        </p:txBody>
      </p:sp>
      <p:cxnSp>
        <p:nvCxnSpPr>
          <p:cNvPr id="32" name="Straight Connector 31">
            <a:extLst>
              <a:ext uri="{FF2B5EF4-FFF2-40B4-BE49-F238E27FC236}">
                <a16:creationId xmlns="" xmlns:a16="http://schemas.microsoft.com/office/drawing/2014/main" id="{C5D4990F-B91A-4782-B589-DCE28EB0C942}"/>
              </a:ext>
            </a:extLst>
          </p:cNvPr>
          <p:cNvCxnSpPr/>
          <p:nvPr/>
        </p:nvCxnSpPr>
        <p:spPr>
          <a:xfrm>
            <a:off x="7247467" y="3900679"/>
            <a:ext cx="392006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 xmlns:a16="http://schemas.microsoft.com/office/drawing/2014/main" id="{3BDFAB64-6E01-482F-ABDC-B7FC31459882}"/>
              </a:ext>
            </a:extLst>
          </p:cNvPr>
          <p:cNvCxnSpPr/>
          <p:nvPr/>
        </p:nvCxnSpPr>
        <p:spPr>
          <a:xfrm>
            <a:off x="7247467" y="4407013"/>
            <a:ext cx="392006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 xmlns:a16="http://schemas.microsoft.com/office/drawing/2014/main" id="{28F7BF8E-7DC3-4090-9B64-AB73638B0188}"/>
              </a:ext>
            </a:extLst>
          </p:cNvPr>
          <p:cNvCxnSpPr/>
          <p:nvPr/>
        </p:nvCxnSpPr>
        <p:spPr>
          <a:xfrm>
            <a:off x="7247467" y="4931015"/>
            <a:ext cx="392006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 xmlns:a16="http://schemas.microsoft.com/office/drawing/2014/main" id="{75149660-10C8-440D-A050-7C343C0B1BAB}"/>
              </a:ext>
            </a:extLst>
          </p:cNvPr>
          <p:cNvCxnSpPr/>
          <p:nvPr/>
        </p:nvCxnSpPr>
        <p:spPr>
          <a:xfrm>
            <a:off x="7247467" y="5498724"/>
            <a:ext cx="392006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 xmlns:a16="http://schemas.microsoft.com/office/drawing/2014/main" id="{5B5F7F3F-A212-4233-87AD-3BA95AA996B6}"/>
              </a:ext>
            </a:extLst>
          </p:cNvPr>
          <p:cNvCxnSpPr/>
          <p:nvPr/>
        </p:nvCxnSpPr>
        <p:spPr>
          <a:xfrm>
            <a:off x="7247467" y="6102892"/>
            <a:ext cx="392006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 xmlns:a16="http://schemas.microsoft.com/office/drawing/2014/main" id="{F3EFE830-3FA1-4FC0-A80E-960CF9C4E5BB}"/>
              </a:ext>
            </a:extLst>
          </p:cNvPr>
          <p:cNvCxnSpPr>
            <a:cxnSpLocks/>
          </p:cNvCxnSpPr>
          <p:nvPr/>
        </p:nvCxnSpPr>
        <p:spPr>
          <a:xfrm>
            <a:off x="7865533" y="3370874"/>
            <a:ext cx="0" cy="3259666"/>
          </a:xfrm>
          <a:prstGeom prst="line">
            <a:avLst/>
          </a:prstGeom>
          <a:ln w="38100"/>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 xmlns:a16="http://schemas.microsoft.com/office/drawing/2014/main" id="{0CC847E3-0469-4E26-B2E3-0150C97A0B7B}"/>
              </a:ext>
            </a:extLst>
          </p:cNvPr>
          <p:cNvCxnSpPr>
            <a:cxnSpLocks/>
          </p:cNvCxnSpPr>
          <p:nvPr/>
        </p:nvCxnSpPr>
        <p:spPr>
          <a:xfrm>
            <a:off x="8576733" y="3370874"/>
            <a:ext cx="0" cy="3259666"/>
          </a:xfrm>
          <a:prstGeom prst="line">
            <a:avLst/>
          </a:prstGeom>
          <a:ln w="38100"/>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 xmlns:a16="http://schemas.microsoft.com/office/drawing/2014/main" id="{0CC3931C-E2B8-431C-BA3A-F0D912C37377}"/>
              </a:ext>
            </a:extLst>
          </p:cNvPr>
          <p:cNvCxnSpPr>
            <a:cxnSpLocks/>
          </p:cNvCxnSpPr>
          <p:nvPr/>
        </p:nvCxnSpPr>
        <p:spPr>
          <a:xfrm>
            <a:off x="9326031" y="3370874"/>
            <a:ext cx="0" cy="3259666"/>
          </a:xfrm>
          <a:prstGeom prst="line">
            <a:avLst/>
          </a:prstGeom>
          <a:ln w="38100"/>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 xmlns:a16="http://schemas.microsoft.com/office/drawing/2014/main" id="{79FC0ADD-43E0-4EB5-83A6-7062A8F3A952}"/>
              </a:ext>
            </a:extLst>
          </p:cNvPr>
          <p:cNvCxnSpPr>
            <a:cxnSpLocks/>
          </p:cNvCxnSpPr>
          <p:nvPr/>
        </p:nvCxnSpPr>
        <p:spPr>
          <a:xfrm>
            <a:off x="9965267" y="3370874"/>
            <a:ext cx="0" cy="3259666"/>
          </a:xfrm>
          <a:prstGeom prst="line">
            <a:avLst/>
          </a:prstGeom>
          <a:ln w="38100"/>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 xmlns:a16="http://schemas.microsoft.com/office/drawing/2014/main" id="{FD4D7A6C-A623-4299-97F4-1A7F6FCB55A6}"/>
              </a:ext>
            </a:extLst>
          </p:cNvPr>
          <p:cNvCxnSpPr>
            <a:cxnSpLocks/>
          </p:cNvCxnSpPr>
          <p:nvPr/>
        </p:nvCxnSpPr>
        <p:spPr>
          <a:xfrm>
            <a:off x="10566400" y="3370874"/>
            <a:ext cx="0" cy="3259666"/>
          </a:xfrm>
          <a:prstGeom prst="line">
            <a:avLst/>
          </a:prstGeom>
          <a:ln w="38100"/>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 xmlns:a16="http://schemas.microsoft.com/office/drawing/2014/main" id="{3A019672-F313-44A8-92A1-F69F55054367}"/>
              </a:ext>
            </a:extLst>
          </p:cNvPr>
          <p:cNvCxnSpPr>
            <a:cxnSpLocks/>
          </p:cNvCxnSpPr>
          <p:nvPr/>
        </p:nvCxnSpPr>
        <p:spPr>
          <a:xfrm>
            <a:off x="7408333" y="3093342"/>
            <a:ext cx="3454400"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 xmlns:a16="http://schemas.microsoft.com/office/drawing/2014/main" id="{AA79F293-E648-4AB1-A836-35EC0B4C61CB}"/>
              </a:ext>
            </a:extLst>
          </p:cNvPr>
          <p:cNvCxnSpPr>
            <a:cxnSpLocks/>
          </p:cNvCxnSpPr>
          <p:nvPr/>
        </p:nvCxnSpPr>
        <p:spPr>
          <a:xfrm>
            <a:off x="6942667" y="3565953"/>
            <a:ext cx="0" cy="279091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0" name="Rectangle 49">
            <a:extLst>
              <a:ext uri="{FF2B5EF4-FFF2-40B4-BE49-F238E27FC236}">
                <a16:creationId xmlns="" xmlns:a16="http://schemas.microsoft.com/office/drawing/2014/main" id="{BA91F220-CEDF-4028-A5B7-1612D0076CF8}"/>
              </a:ext>
            </a:extLst>
          </p:cNvPr>
          <p:cNvSpPr/>
          <p:nvPr/>
        </p:nvSpPr>
        <p:spPr>
          <a:xfrm>
            <a:off x="7247467" y="3370874"/>
            <a:ext cx="618065" cy="5298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Rectangle 50">
            <a:extLst>
              <a:ext uri="{FF2B5EF4-FFF2-40B4-BE49-F238E27FC236}">
                <a16:creationId xmlns="" xmlns:a16="http://schemas.microsoft.com/office/drawing/2014/main" id="{52DB40C3-B747-4902-86AC-09EAE8486578}"/>
              </a:ext>
            </a:extLst>
          </p:cNvPr>
          <p:cNvSpPr/>
          <p:nvPr/>
        </p:nvSpPr>
        <p:spPr>
          <a:xfrm>
            <a:off x="7865533" y="3859017"/>
            <a:ext cx="728518" cy="56565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Rectangle 51">
            <a:extLst>
              <a:ext uri="{FF2B5EF4-FFF2-40B4-BE49-F238E27FC236}">
                <a16:creationId xmlns="" xmlns:a16="http://schemas.microsoft.com/office/drawing/2014/main" id="{A6D710B6-DE5D-4A14-8524-78E5BEC139FE}"/>
              </a:ext>
            </a:extLst>
          </p:cNvPr>
          <p:cNvSpPr/>
          <p:nvPr/>
        </p:nvSpPr>
        <p:spPr>
          <a:xfrm>
            <a:off x="8589433" y="4403368"/>
            <a:ext cx="736598" cy="54861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Rectangle 52">
            <a:extLst>
              <a:ext uri="{FF2B5EF4-FFF2-40B4-BE49-F238E27FC236}">
                <a16:creationId xmlns="" xmlns:a16="http://schemas.microsoft.com/office/drawing/2014/main" id="{C999F562-A73D-482F-A51F-CFB662BB06C9}"/>
              </a:ext>
            </a:extLst>
          </p:cNvPr>
          <p:cNvSpPr/>
          <p:nvPr/>
        </p:nvSpPr>
        <p:spPr>
          <a:xfrm>
            <a:off x="10566400" y="6114247"/>
            <a:ext cx="618065" cy="5298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4" name="Rectangle 53">
            <a:extLst>
              <a:ext uri="{FF2B5EF4-FFF2-40B4-BE49-F238E27FC236}">
                <a16:creationId xmlns="" xmlns:a16="http://schemas.microsoft.com/office/drawing/2014/main" id="{543F5BC9-4761-41F3-AD79-F263E5E0EE00}"/>
              </a:ext>
            </a:extLst>
          </p:cNvPr>
          <p:cNvSpPr/>
          <p:nvPr/>
        </p:nvSpPr>
        <p:spPr>
          <a:xfrm>
            <a:off x="9965267" y="5510079"/>
            <a:ext cx="618065" cy="58188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Rectangle 54">
            <a:extLst>
              <a:ext uri="{FF2B5EF4-FFF2-40B4-BE49-F238E27FC236}">
                <a16:creationId xmlns="" xmlns:a16="http://schemas.microsoft.com/office/drawing/2014/main" id="{58C6FE7D-1214-4A8A-83D3-AD7CE7ECAC08}"/>
              </a:ext>
            </a:extLst>
          </p:cNvPr>
          <p:cNvSpPr/>
          <p:nvPr/>
        </p:nvSpPr>
        <p:spPr>
          <a:xfrm>
            <a:off x="9330076" y="4934667"/>
            <a:ext cx="626724" cy="5727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TextBox 55">
            <a:extLst>
              <a:ext uri="{FF2B5EF4-FFF2-40B4-BE49-F238E27FC236}">
                <a16:creationId xmlns="" xmlns:a16="http://schemas.microsoft.com/office/drawing/2014/main" id="{92DE05B6-36CD-4D0C-944E-85A8980B0576}"/>
              </a:ext>
            </a:extLst>
          </p:cNvPr>
          <p:cNvSpPr txBox="1"/>
          <p:nvPr/>
        </p:nvSpPr>
        <p:spPr>
          <a:xfrm>
            <a:off x="7011353" y="1836449"/>
            <a:ext cx="4148664" cy="646331"/>
          </a:xfrm>
          <a:prstGeom prst="rect">
            <a:avLst/>
          </a:prstGeom>
          <a:noFill/>
        </p:spPr>
        <p:txBody>
          <a:bodyPr wrap="square" rtlCol="0">
            <a:spAutoFit/>
          </a:bodyPr>
          <a:lstStyle/>
          <a:p>
            <a:r>
              <a:rPr lang="en-US"/>
              <a:t>Outer product of molecule and text batch compared to identity matrix:</a:t>
            </a:r>
          </a:p>
        </p:txBody>
      </p:sp>
      <p:sp>
        <p:nvSpPr>
          <p:cNvPr id="57" name="TextBox 56">
            <a:extLst>
              <a:ext uri="{FF2B5EF4-FFF2-40B4-BE49-F238E27FC236}">
                <a16:creationId xmlns="" xmlns:a16="http://schemas.microsoft.com/office/drawing/2014/main" id="{7B3A6125-C36E-4632-AA3C-F5257108F309}"/>
              </a:ext>
            </a:extLst>
          </p:cNvPr>
          <p:cNvSpPr txBox="1"/>
          <p:nvPr/>
        </p:nvSpPr>
        <p:spPr>
          <a:xfrm>
            <a:off x="6002796" y="4366041"/>
            <a:ext cx="1083877" cy="923330"/>
          </a:xfrm>
          <a:prstGeom prst="rect">
            <a:avLst/>
          </a:prstGeom>
          <a:noFill/>
        </p:spPr>
        <p:txBody>
          <a:bodyPr wrap="square" rtlCol="0">
            <a:spAutoFit/>
          </a:bodyPr>
          <a:lstStyle/>
          <a:p>
            <a:r>
              <a:rPr lang="en-US"/>
              <a:t>Cross-entropy Loss</a:t>
            </a:r>
          </a:p>
        </p:txBody>
      </p:sp>
      <p:sp>
        <p:nvSpPr>
          <p:cNvPr id="58" name="TextBox 57">
            <a:extLst>
              <a:ext uri="{FF2B5EF4-FFF2-40B4-BE49-F238E27FC236}">
                <a16:creationId xmlns="" xmlns:a16="http://schemas.microsoft.com/office/drawing/2014/main" id="{9D6F5EF1-0848-4095-A501-260DC8D5CE9E}"/>
              </a:ext>
            </a:extLst>
          </p:cNvPr>
          <p:cNvSpPr txBox="1"/>
          <p:nvPr/>
        </p:nvSpPr>
        <p:spPr>
          <a:xfrm>
            <a:off x="8061668" y="2690862"/>
            <a:ext cx="2176080" cy="369332"/>
          </a:xfrm>
          <a:prstGeom prst="rect">
            <a:avLst/>
          </a:prstGeom>
          <a:noFill/>
        </p:spPr>
        <p:txBody>
          <a:bodyPr wrap="square" rtlCol="0">
            <a:spAutoFit/>
          </a:bodyPr>
          <a:lstStyle/>
          <a:p>
            <a:r>
              <a:rPr lang="en-US"/>
              <a:t>Cross-entropy Loss</a:t>
            </a:r>
          </a:p>
        </p:txBody>
      </p:sp>
      <p:sp>
        <p:nvSpPr>
          <p:cNvPr id="46" name="Title 2">
            <a:extLst>
              <a:ext uri="{FF2B5EF4-FFF2-40B4-BE49-F238E27FC236}">
                <a16:creationId xmlns="" xmlns:a16="http://schemas.microsoft.com/office/drawing/2014/main" id="{17ADDADA-BF0A-814A-98DE-69C8740248C5}"/>
              </a:ext>
            </a:extLst>
          </p:cNvPr>
          <p:cNvSpPr>
            <a:spLocks noGrp="1"/>
          </p:cNvSpPr>
          <p:nvPr>
            <p:ph type="title"/>
          </p:nvPr>
        </p:nvSpPr>
        <p:spPr>
          <a:xfrm>
            <a:off x="1709315" y="40105"/>
            <a:ext cx="9644485" cy="1206501"/>
          </a:xfrm>
        </p:spPr>
        <p:txBody>
          <a:bodyPr lIns="91440" tIns="45720" rIns="91440" bIns="45720" anchor="ctr"/>
          <a:lstStyle/>
          <a:p>
            <a:r>
              <a:rPr lang="en-US" sz="2000" b="1" dirty="0" smtClean="0">
                <a:latin typeface="Arial"/>
                <a:cs typeface="Arial"/>
              </a:rPr>
              <a:t>APPLICATION [2</a:t>
            </a:r>
            <a:r>
              <a:rPr lang="en-US" sz="2000" b="1" dirty="0">
                <a:latin typeface="Arial"/>
                <a:cs typeface="Arial"/>
              </a:rPr>
              <a:t>] </a:t>
            </a:r>
            <a:r>
              <a:rPr lang="en-US" sz="2000" b="1" dirty="0" smtClean="0">
                <a:latin typeface="Arial"/>
                <a:cs typeface="Arial"/>
              </a:rPr>
              <a:t>retrieving molecular images with natural </a:t>
            </a:r>
            <a:r>
              <a:rPr lang="en-US" sz="2000" b="1" dirty="0">
                <a:latin typeface="Arial"/>
                <a:cs typeface="Arial"/>
              </a:rPr>
              <a:t>language </a:t>
            </a:r>
            <a:r>
              <a:rPr lang="en-US" sz="2000" b="1" dirty="0" smtClean="0">
                <a:latin typeface="Arial"/>
                <a:cs typeface="Arial"/>
              </a:rPr>
              <a:t>QUERIES</a:t>
            </a:r>
            <a:endParaRPr lang="en-US" sz="2000" dirty="0"/>
          </a:p>
        </p:txBody>
      </p:sp>
    </p:spTree>
    <p:extLst>
      <p:ext uri="{BB962C8B-B14F-4D97-AF65-F5344CB8AC3E}">
        <p14:creationId xmlns:p14="http://schemas.microsoft.com/office/powerpoint/2010/main" val="5431640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CE26D099-6833-4162-81FE-1655302D496D}"/>
              </a:ext>
            </a:extLst>
          </p:cNvPr>
          <p:cNvPicPr>
            <a:picLocks noChangeAspect="1"/>
          </p:cNvPicPr>
          <p:nvPr/>
        </p:nvPicPr>
        <p:blipFill>
          <a:blip r:embed="rId2"/>
          <a:stretch>
            <a:fillRect/>
          </a:stretch>
        </p:blipFill>
        <p:spPr>
          <a:xfrm>
            <a:off x="-31752" y="1751254"/>
            <a:ext cx="12255503" cy="4744066"/>
          </a:xfrm>
          <a:prstGeom prst="rect">
            <a:avLst/>
          </a:prstGeom>
        </p:spPr>
      </p:pic>
      <p:sp>
        <p:nvSpPr>
          <p:cNvPr id="5" name="Title 2">
            <a:extLst>
              <a:ext uri="{FF2B5EF4-FFF2-40B4-BE49-F238E27FC236}">
                <a16:creationId xmlns="" xmlns:a16="http://schemas.microsoft.com/office/drawing/2014/main" id="{17ADDADA-BF0A-814A-98DE-69C8740248C5}"/>
              </a:ext>
            </a:extLst>
          </p:cNvPr>
          <p:cNvSpPr>
            <a:spLocks noGrp="1"/>
          </p:cNvSpPr>
          <p:nvPr>
            <p:ph type="title"/>
          </p:nvPr>
        </p:nvSpPr>
        <p:spPr>
          <a:xfrm>
            <a:off x="1709315" y="40105"/>
            <a:ext cx="9644485" cy="1206501"/>
          </a:xfrm>
        </p:spPr>
        <p:txBody>
          <a:bodyPr lIns="91440" tIns="45720" rIns="91440" bIns="45720" anchor="ctr"/>
          <a:lstStyle/>
          <a:p>
            <a:r>
              <a:rPr lang="en-US" sz="2000" b="1" dirty="0" smtClean="0">
                <a:latin typeface="Arial"/>
                <a:cs typeface="Arial"/>
              </a:rPr>
              <a:t>APPLICATION [2</a:t>
            </a:r>
            <a:r>
              <a:rPr lang="en-US" sz="2000" b="1" dirty="0">
                <a:latin typeface="Arial"/>
                <a:cs typeface="Arial"/>
              </a:rPr>
              <a:t>] </a:t>
            </a:r>
            <a:r>
              <a:rPr lang="en-US" sz="2000" b="1" dirty="0" smtClean="0">
                <a:latin typeface="Arial"/>
                <a:cs typeface="Arial"/>
              </a:rPr>
              <a:t>retrieving molecular images with natural </a:t>
            </a:r>
            <a:r>
              <a:rPr lang="en-US" sz="2000" b="1" dirty="0">
                <a:latin typeface="Arial"/>
                <a:cs typeface="Arial"/>
              </a:rPr>
              <a:t>language </a:t>
            </a:r>
            <a:r>
              <a:rPr lang="en-US" sz="2000" b="1" dirty="0" smtClean="0">
                <a:latin typeface="Arial"/>
                <a:cs typeface="Arial"/>
              </a:rPr>
              <a:t>QUERIES</a:t>
            </a:r>
            <a:endParaRPr lang="en-US" sz="2000" dirty="0"/>
          </a:p>
        </p:txBody>
      </p:sp>
    </p:spTree>
    <p:extLst>
      <p:ext uri="{BB962C8B-B14F-4D97-AF65-F5344CB8AC3E}">
        <p14:creationId xmlns:p14="http://schemas.microsoft.com/office/powerpoint/2010/main" val="8167710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DE6AA6-931C-2C4E-BAFA-B558B2FE8D15}"/>
              </a:ext>
            </a:extLst>
          </p:cNvPr>
          <p:cNvSpPr>
            <a:spLocks noGrp="1"/>
          </p:cNvSpPr>
          <p:nvPr>
            <p:ph type="title"/>
          </p:nvPr>
        </p:nvSpPr>
        <p:spPr>
          <a:xfrm>
            <a:off x="1429500" y="-39659"/>
            <a:ext cx="10515600" cy="1325563"/>
          </a:xfrm>
        </p:spPr>
        <p:txBody>
          <a:bodyPr/>
          <a:lstStyle/>
          <a:p>
            <a:r>
              <a:rPr lang="en-US" sz="2000" b="1" dirty="0">
                <a:latin typeface="Arial"/>
                <a:cs typeface="Arial"/>
              </a:rPr>
              <a:t>Examples from retrieval and cross-modal </a:t>
            </a:r>
            <a:br>
              <a:rPr lang="en-US" sz="2000" b="1" dirty="0">
                <a:latin typeface="Arial"/>
                <a:cs typeface="Arial"/>
              </a:rPr>
            </a:br>
            <a:r>
              <a:rPr lang="en-US" sz="2000" b="1" dirty="0">
                <a:latin typeface="Arial"/>
                <a:cs typeface="Arial"/>
              </a:rPr>
              <a:t>association rule mining</a:t>
            </a:r>
          </a:p>
        </p:txBody>
      </p:sp>
      <p:sp>
        <p:nvSpPr>
          <p:cNvPr id="10" name="TextBox 9">
            <a:extLst>
              <a:ext uri="{FF2B5EF4-FFF2-40B4-BE49-F238E27FC236}">
                <a16:creationId xmlns="" xmlns:a16="http://schemas.microsoft.com/office/drawing/2014/main" id="{25669228-98D7-42A1-86F0-0FAAC7E6D077}"/>
              </a:ext>
            </a:extLst>
          </p:cNvPr>
          <p:cNvSpPr txBox="1"/>
          <p:nvPr/>
        </p:nvSpPr>
        <p:spPr>
          <a:xfrm>
            <a:off x="1235242" y="1239455"/>
            <a:ext cx="4182463" cy="369332"/>
          </a:xfrm>
          <a:prstGeom prst="rect">
            <a:avLst/>
          </a:prstGeom>
          <a:noFill/>
        </p:spPr>
        <p:txBody>
          <a:bodyPr wrap="square" rtlCol="0">
            <a:spAutoFit/>
          </a:bodyPr>
          <a:lstStyle/>
          <a:p>
            <a:pPr algn="ctr"/>
            <a:r>
              <a:rPr lang="en-US" b="1" dirty="0" smtClean="0"/>
              <a:t>Correct Retrieval</a:t>
            </a:r>
            <a:endParaRPr lang="en-US" b="1" dirty="0"/>
          </a:p>
        </p:txBody>
      </p:sp>
      <p:sp>
        <p:nvSpPr>
          <p:cNvPr id="11" name="TextBox 10">
            <a:extLst>
              <a:ext uri="{FF2B5EF4-FFF2-40B4-BE49-F238E27FC236}">
                <a16:creationId xmlns="" xmlns:a16="http://schemas.microsoft.com/office/drawing/2014/main" id="{A16F6865-7299-4401-AE43-8B98B0B1C950}"/>
              </a:ext>
            </a:extLst>
          </p:cNvPr>
          <p:cNvSpPr txBox="1"/>
          <p:nvPr/>
        </p:nvSpPr>
        <p:spPr>
          <a:xfrm>
            <a:off x="7453780" y="1225283"/>
            <a:ext cx="3505012" cy="369332"/>
          </a:xfrm>
          <a:prstGeom prst="rect">
            <a:avLst/>
          </a:prstGeom>
          <a:noFill/>
        </p:spPr>
        <p:txBody>
          <a:bodyPr wrap="square" rtlCol="0">
            <a:spAutoFit/>
          </a:bodyPr>
          <a:lstStyle/>
          <a:p>
            <a:pPr algn="ctr"/>
            <a:r>
              <a:rPr lang="en-US" b="1" dirty="0" smtClean="0"/>
              <a:t>Mined Association Rules</a:t>
            </a:r>
          </a:p>
        </p:txBody>
      </p:sp>
      <p:pic>
        <p:nvPicPr>
          <p:cNvPr id="24" name="Picture 23" descr="Diagram, schematic&#10;&#10;Description automatically generated">
            <a:extLst>
              <a:ext uri="{FF2B5EF4-FFF2-40B4-BE49-F238E27FC236}">
                <a16:creationId xmlns="" xmlns:a16="http://schemas.microsoft.com/office/drawing/2014/main" id="{EAE52593-2FAE-4FFF-A650-EC5B05405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6078" y="1205028"/>
            <a:ext cx="2202389" cy="2202389"/>
          </a:xfrm>
          <a:prstGeom prst="rect">
            <a:avLst/>
          </a:prstGeom>
        </p:spPr>
      </p:pic>
      <p:sp>
        <p:nvSpPr>
          <p:cNvPr id="26" name="TextBox 25">
            <a:extLst>
              <a:ext uri="{FF2B5EF4-FFF2-40B4-BE49-F238E27FC236}">
                <a16:creationId xmlns="" xmlns:a16="http://schemas.microsoft.com/office/drawing/2014/main" id="{6E82458B-4EDF-4FB3-A346-437B56C18CA6}"/>
              </a:ext>
            </a:extLst>
          </p:cNvPr>
          <p:cNvSpPr txBox="1"/>
          <p:nvPr/>
        </p:nvSpPr>
        <p:spPr>
          <a:xfrm>
            <a:off x="441818" y="5241421"/>
            <a:ext cx="3606201" cy="1569660"/>
          </a:xfrm>
          <a:prstGeom prst="rect">
            <a:avLst/>
          </a:prstGeom>
          <a:noFill/>
        </p:spPr>
        <p:txBody>
          <a:bodyPr wrap="square" rtlCol="0">
            <a:spAutoFit/>
          </a:bodyPr>
          <a:lstStyle/>
          <a:p>
            <a:r>
              <a:rPr lang="en-US" sz="1600" b="1" err="1">
                <a:latin typeface="Times New Roman" panose="02020603050405020304" pitchFamily="18" charset="0"/>
                <a:cs typeface="Times New Roman" panose="02020603050405020304" pitchFamily="18" charset="0"/>
              </a:rPr>
              <a:t>Cannabidiolate</a:t>
            </a:r>
            <a:r>
              <a:rPr lang="en-US" sz="1600">
                <a:latin typeface="Times New Roman" panose="02020603050405020304" pitchFamily="18" charset="0"/>
                <a:cs typeface="Times New Roman" panose="02020603050405020304" pitchFamily="18" charset="0"/>
              </a:rPr>
              <a:t> is a dihydroxybenzoate that is the conjugate base of </a:t>
            </a:r>
            <a:r>
              <a:rPr lang="en-US" sz="1600" err="1">
                <a:latin typeface="Times New Roman" panose="02020603050405020304" pitchFamily="18" charset="0"/>
                <a:cs typeface="Times New Roman" panose="02020603050405020304" pitchFamily="18" charset="0"/>
              </a:rPr>
              <a:t>cannabidiolic</a:t>
            </a:r>
            <a:r>
              <a:rPr lang="en-US" sz="1600">
                <a:latin typeface="Times New Roman" panose="02020603050405020304" pitchFamily="18" charset="0"/>
                <a:cs typeface="Times New Roman" panose="02020603050405020304" pitchFamily="18" charset="0"/>
              </a:rPr>
              <a:t> acid, obtained by deprotonation of the carboxy group. It derives from an </a:t>
            </a:r>
            <a:r>
              <a:rPr lang="en-US" sz="1600" err="1">
                <a:latin typeface="Times New Roman" panose="02020603050405020304" pitchFamily="18" charset="0"/>
                <a:cs typeface="Times New Roman" panose="02020603050405020304" pitchFamily="18" charset="0"/>
              </a:rPr>
              <a:t>olivetolate</a:t>
            </a:r>
            <a:r>
              <a:rPr lang="en-US" sz="1600">
                <a:latin typeface="Times New Roman" panose="02020603050405020304" pitchFamily="18" charset="0"/>
                <a:cs typeface="Times New Roman" panose="02020603050405020304" pitchFamily="18" charset="0"/>
              </a:rPr>
              <a:t>. It is a conjugate base of a </a:t>
            </a:r>
            <a:r>
              <a:rPr lang="en-US" sz="1600" err="1">
                <a:latin typeface="Times New Roman" panose="02020603050405020304" pitchFamily="18" charset="0"/>
                <a:cs typeface="Times New Roman" panose="02020603050405020304" pitchFamily="18" charset="0"/>
              </a:rPr>
              <a:t>cannabidiolic</a:t>
            </a:r>
            <a:r>
              <a:rPr lang="en-US" sz="1600">
                <a:latin typeface="Times New Roman" panose="02020603050405020304" pitchFamily="18" charset="0"/>
                <a:cs typeface="Times New Roman" panose="02020603050405020304" pitchFamily="18" charset="0"/>
              </a:rPr>
              <a:t> acid.</a:t>
            </a:r>
          </a:p>
        </p:txBody>
      </p:sp>
      <p:pic>
        <p:nvPicPr>
          <p:cNvPr id="27" name="Picture 26">
            <a:extLst>
              <a:ext uri="{FF2B5EF4-FFF2-40B4-BE49-F238E27FC236}">
                <a16:creationId xmlns="" xmlns:a16="http://schemas.microsoft.com/office/drawing/2014/main" id="{59E7DEF8-2641-40F6-ABE6-4FDBAB41144D}"/>
              </a:ext>
            </a:extLst>
          </p:cNvPr>
          <p:cNvPicPr>
            <a:picLocks noChangeAspect="1"/>
          </p:cNvPicPr>
          <p:nvPr/>
        </p:nvPicPr>
        <p:blipFill>
          <a:blip r:embed="rId3"/>
          <a:stretch>
            <a:fillRect/>
          </a:stretch>
        </p:blipFill>
        <p:spPr>
          <a:xfrm>
            <a:off x="4040161" y="3572956"/>
            <a:ext cx="1377545" cy="1426017"/>
          </a:xfrm>
          <a:prstGeom prst="rect">
            <a:avLst/>
          </a:prstGeom>
        </p:spPr>
      </p:pic>
      <p:sp>
        <p:nvSpPr>
          <p:cNvPr id="28" name="TextBox 27">
            <a:extLst>
              <a:ext uri="{FF2B5EF4-FFF2-40B4-BE49-F238E27FC236}">
                <a16:creationId xmlns="" xmlns:a16="http://schemas.microsoft.com/office/drawing/2014/main" id="{F5A3A483-1942-4699-BDA3-74077CEBB6B1}"/>
              </a:ext>
            </a:extLst>
          </p:cNvPr>
          <p:cNvSpPr txBox="1"/>
          <p:nvPr/>
        </p:nvSpPr>
        <p:spPr>
          <a:xfrm>
            <a:off x="441819" y="3337202"/>
            <a:ext cx="3606202" cy="1815882"/>
          </a:xfrm>
          <a:prstGeom prst="rect">
            <a:avLst/>
          </a:prstGeom>
          <a:noFill/>
        </p:spPr>
        <p:txBody>
          <a:bodyPr wrap="square" rtlCol="0">
            <a:spAutoFit/>
          </a:bodyPr>
          <a:lstStyle/>
          <a:p>
            <a:r>
              <a:rPr lang="en-US" sz="1600" b="1">
                <a:latin typeface="Times New Roman" panose="02020603050405020304" pitchFamily="18" charset="0"/>
                <a:cs typeface="Times New Roman" panose="02020603050405020304" pitchFamily="18" charset="0"/>
              </a:rPr>
              <a:t>Inositol:</a:t>
            </a:r>
            <a:r>
              <a:rPr lang="en-US" sz="1600">
                <a:latin typeface="Times New Roman" panose="02020603050405020304" pitchFamily="18" charset="0"/>
                <a:cs typeface="Times New Roman" panose="02020603050405020304" pitchFamily="18" charset="0"/>
              </a:rPr>
              <a:t> Myo-inositol is an inositol having myo- configuration. It has a role as a member of compatible osmolytes, a nutrient, an EC 3.1.4.11 (phosphoinositide phospholipase C) inhibitor, a human metabolite, a Daphnia magna metabolite, …</a:t>
            </a:r>
          </a:p>
        </p:txBody>
      </p:sp>
      <p:pic>
        <p:nvPicPr>
          <p:cNvPr id="29" name="Picture 28">
            <a:extLst>
              <a:ext uri="{FF2B5EF4-FFF2-40B4-BE49-F238E27FC236}">
                <a16:creationId xmlns="" xmlns:a16="http://schemas.microsoft.com/office/drawing/2014/main" id="{5B2F0846-949C-4A1D-9DD3-F71883F968CC}"/>
              </a:ext>
            </a:extLst>
          </p:cNvPr>
          <p:cNvPicPr>
            <a:picLocks noChangeAspect="1"/>
          </p:cNvPicPr>
          <p:nvPr/>
        </p:nvPicPr>
        <p:blipFill>
          <a:blip r:embed="rId4"/>
          <a:stretch>
            <a:fillRect/>
          </a:stretch>
        </p:blipFill>
        <p:spPr>
          <a:xfrm>
            <a:off x="4127008" y="5229499"/>
            <a:ext cx="2336868" cy="1413057"/>
          </a:xfrm>
          <a:prstGeom prst="rect">
            <a:avLst/>
          </a:prstGeom>
        </p:spPr>
      </p:pic>
      <p:cxnSp>
        <p:nvCxnSpPr>
          <p:cNvPr id="30" name="Straight Connector 29">
            <a:extLst>
              <a:ext uri="{FF2B5EF4-FFF2-40B4-BE49-F238E27FC236}">
                <a16:creationId xmlns="" xmlns:a16="http://schemas.microsoft.com/office/drawing/2014/main" id="{60EA69E6-A635-408C-B1A5-0C0F1E7C9A27}"/>
              </a:ext>
            </a:extLst>
          </p:cNvPr>
          <p:cNvCxnSpPr>
            <a:cxnSpLocks/>
          </p:cNvCxnSpPr>
          <p:nvPr/>
        </p:nvCxnSpPr>
        <p:spPr>
          <a:xfrm flipV="1">
            <a:off x="270918" y="3337202"/>
            <a:ext cx="6316149" cy="1288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 xmlns:a16="http://schemas.microsoft.com/office/drawing/2014/main" id="{AD91C0C2-DAAA-4878-B2F3-5F1BF53CF50B}"/>
              </a:ext>
            </a:extLst>
          </p:cNvPr>
          <p:cNvSpPr txBox="1"/>
          <p:nvPr/>
        </p:nvSpPr>
        <p:spPr>
          <a:xfrm>
            <a:off x="441819" y="1615098"/>
            <a:ext cx="3852078" cy="1815882"/>
          </a:xfrm>
          <a:prstGeom prst="rect">
            <a:avLst/>
          </a:prstGeom>
          <a:noFill/>
        </p:spPr>
        <p:txBody>
          <a:bodyPr wrap="square" rtlCol="0">
            <a:spAutoFit/>
          </a:bodyPr>
          <a:lstStyle/>
          <a:p>
            <a:r>
              <a:rPr lang="en-US" sz="1400" b="1" err="1">
                <a:latin typeface="Times New Roman" panose="02020603050405020304" pitchFamily="18" charset="0"/>
                <a:cs typeface="Times New Roman" panose="02020603050405020304" pitchFamily="18" charset="0"/>
              </a:rPr>
              <a:t>Argyssfrywff</a:t>
            </a:r>
            <a:r>
              <a:rPr lang="en-US" sz="1400" b="1">
                <a:latin typeface="Times New Roman" panose="02020603050405020304" pitchFamily="18" charset="0"/>
                <a:cs typeface="Times New Roman" panose="02020603050405020304" pitchFamily="18" charset="0"/>
              </a:rPr>
              <a:t>:</a:t>
            </a:r>
            <a:r>
              <a:rPr lang="en-US" sz="1400">
                <a:latin typeface="Times New Roman" panose="02020603050405020304" pitchFamily="18" charset="0"/>
                <a:cs typeface="Times New Roman" panose="02020603050405020304" pitchFamily="18" charset="0"/>
              </a:rPr>
              <a:t> Ala-</a:t>
            </a:r>
            <a:r>
              <a:rPr lang="en-US" sz="1400" err="1">
                <a:latin typeface="Times New Roman" panose="02020603050405020304" pitchFamily="18" charset="0"/>
                <a:cs typeface="Times New Roman" panose="02020603050405020304" pitchFamily="18" charset="0"/>
              </a:rPr>
              <a:t>Arg</a:t>
            </a:r>
            <a:r>
              <a:rPr lang="en-US" sz="1400">
                <a:latin typeface="Times New Roman" panose="02020603050405020304" pitchFamily="18" charset="0"/>
                <a:cs typeface="Times New Roman" panose="02020603050405020304" pitchFamily="18" charset="0"/>
              </a:rPr>
              <a:t>-</a:t>
            </a:r>
            <a:r>
              <a:rPr lang="en-US" sz="1400" err="1">
                <a:latin typeface="Times New Roman" panose="02020603050405020304" pitchFamily="18" charset="0"/>
                <a:cs typeface="Times New Roman" panose="02020603050405020304" pitchFamily="18" charset="0"/>
              </a:rPr>
              <a:t>Gly</a:t>
            </a:r>
            <a:r>
              <a:rPr lang="en-US" sz="1400">
                <a:latin typeface="Times New Roman" panose="02020603050405020304" pitchFamily="18" charset="0"/>
                <a:cs typeface="Times New Roman" panose="02020603050405020304" pitchFamily="18" charset="0"/>
              </a:rPr>
              <a:t>-Tyr-Ser-Ser-</a:t>
            </a:r>
            <a:r>
              <a:rPr lang="en-US" sz="1400" err="1">
                <a:latin typeface="Times New Roman" panose="02020603050405020304" pitchFamily="18" charset="0"/>
                <a:cs typeface="Times New Roman" panose="02020603050405020304" pitchFamily="18" charset="0"/>
              </a:rPr>
              <a:t>Phe</a:t>
            </a:r>
            <a:r>
              <a:rPr lang="en-US" sz="1400">
                <a:latin typeface="Times New Roman" panose="02020603050405020304" pitchFamily="18" charset="0"/>
                <a:cs typeface="Times New Roman" panose="02020603050405020304" pitchFamily="18" charset="0"/>
              </a:rPr>
              <a:t>-</a:t>
            </a:r>
            <a:r>
              <a:rPr lang="en-US" sz="1400" err="1">
                <a:latin typeface="Times New Roman" panose="02020603050405020304" pitchFamily="18" charset="0"/>
                <a:cs typeface="Times New Roman" panose="02020603050405020304" pitchFamily="18" charset="0"/>
              </a:rPr>
              <a:t>Arg</a:t>
            </a:r>
            <a:r>
              <a:rPr lang="en-US" sz="1400">
                <a:latin typeface="Times New Roman" panose="02020603050405020304" pitchFamily="18" charset="0"/>
                <a:cs typeface="Times New Roman" panose="02020603050405020304" pitchFamily="18" charset="0"/>
              </a:rPr>
              <a:t>-Tyr-</a:t>
            </a:r>
            <a:r>
              <a:rPr lang="en-US" sz="1400" err="1">
                <a:latin typeface="Times New Roman" panose="02020603050405020304" pitchFamily="18" charset="0"/>
                <a:cs typeface="Times New Roman" panose="02020603050405020304" pitchFamily="18" charset="0"/>
              </a:rPr>
              <a:t>Trp</a:t>
            </a:r>
            <a:r>
              <a:rPr lang="en-US" sz="1400">
                <a:latin typeface="Times New Roman" panose="02020603050405020304" pitchFamily="18" charset="0"/>
                <a:cs typeface="Times New Roman" panose="02020603050405020304" pitchFamily="18" charset="0"/>
              </a:rPr>
              <a:t>-</a:t>
            </a:r>
            <a:r>
              <a:rPr lang="en-US" sz="1400" err="1">
                <a:latin typeface="Times New Roman" panose="02020603050405020304" pitchFamily="18" charset="0"/>
                <a:cs typeface="Times New Roman" panose="02020603050405020304" pitchFamily="18" charset="0"/>
              </a:rPr>
              <a:t>Phe-Phe</a:t>
            </a:r>
            <a:r>
              <a:rPr lang="en-US" sz="1400">
                <a:latin typeface="Times New Roman" panose="02020603050405020304" pitchFamily="18" charset="0"/>
                <a:cs typeface="Times New Roman" panose="02020603050405020304" pitchFamily="18" charset="0"/>
              </a:rPr>
              <a:t> is an oligopeptide composed of L-alanine, L-arginine, glycine, L-tyrosine, L-serine, L-serine, L-phenylalanine, L-arginine, L-tyrosine, L-</a:t>
            </a:r>
            <a:r>
              <a:rPr lang="en-US" sz="1400" err="1">
                <a:latin typeface="Times New Roman" panose="02020603050405020304" pitchFamily="18" charset="0"/>
                <a:cs typeface="Times New Roman" panose="02020603050405020304" pitchFamily="18" charset="0"/>
              </a:rPr>
              <a:t>trytophan</a:t>
            </a:r>
            <a:r>
              <a:rPr lang="en-US" sz="1400">
                <a:latin typeface="Times New Roman" panose="02020603050405020304" pitchFamily="18" charset="0"/>
                <a:cs typeface="Times New Roman" panose="02020603050405020304" pitchFamily="18" charset="0"/>
              </a:rPr>
              <a:t>, L-phenylalanine and L-phenylalanine joined in sequence by peptide linkages.</a:t>
            </a:r>
          </a:p>
          <a:p>
            <a:endParaRPr lang="en-US" sz="1400">
              <a:latin typeface="Times New Roman" panose="02020603050405020304" pitchFamily="18" charset="0"/>
              <a:cs typeface="Times New Roman" panose="02020603050405020304" pitchFamily="18" charset="0"/>
            </a:endParaRPr>
          </a:p>
        </p:txBody>
      </p:sp>
      <p:cxnSp>
        <p:nvCxnSpPr>
          <p:cNvPr id="25" name="Straight Connector 24">
            <a:extLst>
              <a:ext uri="{FF2B5EF4-FFF2-40B4-BE49-F238E27FC236}">
                <a16:creationId xmlns="" xmlns:a16="http://schemas.microsoft.com/office/drawing/2014/main" id="{EFE201F0-2712-4C38-AE26-E653EC10047B}"/>
              </a:ext>
            </a:extLst>
          </p:cNvPr>
          <p:cNvCxnSpPr>
            <a:cxnSpLocks/>
          </p:cNvCxnSpPr>
          <p:nvPr/>
        </p:nvCxnSpPr>
        <p:spPr>
          <a:xfrm>
            <a:off x="270918" y="5229330"/>
            <a:ext cx="6316149"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4" name="Picture 13">
            <a:extLst>
              <a:ext uri="{FF2B5EF4-FFF2-40B4-BE49-F238E27FC236}">
                <a16:creationId xmlns="" xmlns:a16="http://schemas.microsoft.com/office/drawing/2014/main" id="{AAEE4A0E-12B0-4018-9229-F77E2D2D5F33}"/>
              </a:ext>
            </a:extLst>
          </p:cNvPr>
          <p:cNvPicPr>
            <a:picLocks noChangeAspect="1"/>
          </p:cNvPicPr>
          <p:nvPr/>
        </p:nvPicPr>
        <p:blipFill>
          <a:blip r:embed="rId5"/>
          <a:stretch>
            <a:fillRect/>
          </a:stretch>
        </p:blipFill>
        <p:spPr>
          <a:xfrm>
            <a:off x="6687300" y="1689209"/>
            <a:ext cx="5248791" cy="3552212"/>
          </a:xfrm>
          <a:prstGeom prst="rect">
            <a:avLst/>
          </a:prstGeom>
        </p:spPr>
      </p:pic>
    </p:spTree>
    <p:extLst>
      <p:ext uri="{BB962C8B-B14F-4D97-AF65-F5344CB8AC3E}">
        <p14:creationId xmlns:p14="http://schemas.microsoft.com/office/powerpoint/2010/main" val="1475872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 xmlns:a16="http://schemas.microsoft.com/office/drawing/2014/main" id="{7E5624BF-F452-4893-BA24-09CA0BD57600}"/>
              </a:ext>
            </a:extLst>
          </p:cNvPr>
          <p:cNvGrpSpPr/>
          <p:nvPr/>
        </p:nvGrpSpPr>
        <p:grpSpPr>
          <a:xfrm>
            <a:off x="228600" y="1304801"/>
            <a:ext cx="11749839" cy="5095999"/>
            <a:chOff x="228600" y="1304801"/>
            <a:chExt cx="11749839" cy="5095999"/>
          </a:xfrm>
        </p:grpSpPr>
        <p:sp>
          <p:nvSpPr>
            <p:cNvPr id="46" name="Rounded Rectangle 45">
              <a:extLst>
                <a:ext uri="{FF2B5EF4-FFF2-40B4-BE49-F238E27FC236}">
                  <a16:creationId xmlns="" xmlns:a16="http://schemas.microsoft.com/office/drawing/2014/main" id="{809E5A81-ECF8-D04F-86BE-4821E2DC3EAE}"/>
                </a:ext>
              </a:extLst>
            </p:cNvPr>
            <p:cNvSpPr/>
            <p:nvPr/>
          </p:nvSpPr>
          <p:spPr>
            <a:xfrm>
              <a:off x="3533355" y="1304801"/>
              <a:ext cx="1596337" cy="403192"/>
            </a:xfrm>
            <a:prstGeom prst="roundRect">
              <a:avLst>
                <a:gd name="adj" fmla="val 50000"/>
              </a:avLst>
            </a:prstGeom>
            <a:solidFill>
              <a:schemeClr val="bg1"/>
            </a:solidFill>
            <a:ln>
              <a:solidFill>
                <a:srgbClr val="607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Light" panose="020F0302020204030204" pitchFamily="34" charset="0"/>
                <a:cs typeface="Calibri Light" panose="020F0302020204030204" pitchFamily="34" charset="0"/>
              </a:endParaRPr>
            </a:p>
          </p:txBody>
        </p:sp>
        <p:sp>
          <p:nvSpPr>
            <p:cNvPr id="47" name="Rounded Rectangle 46">
              <a:extLst>
                <a:ext uri="{FF2B5EF4-FFF2-40B4-BE49-F238E27FC236}">
                  <a16:creationId xmlns="" xmlns:a16="http://schemas.microsoft.com/office/drawing/2014/main" id="{E764E096-A712-804D-9C06-F7D312A6E979}"/>
                </a:ext>
              </a:extLst>
            </p:cNvPr>
            <p:cNvSpPr/>
            <p:nvPr/>
          </p:nvSpPr>
          <p:spPr>
            <a:xfrm>
              <a:off x="9508233" y="1312024"/>
              <a:ext cx="2171755" cy="403192"/>
            </a:xfrm>
            <a:prstGeom prst="roundRect">
              <a:avLst>
                <a:gd name="adj" fmla="val 50000"/>
              </a:avLst>
            </a:prstGeom>
            <a:solidFill>
              <a:schemeClr val="bg1"/>
            </a:solidFill>
            <a:ln>
              <a:solidFill>
                <a:srgbClr val="607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Light" panose="020F0302020204030204" pitchFamily="34" charset="0"/>
                <a:cs typeface="Calibri Light" panose="020F0302020204030204" pitchFamily="34" charset="0"/>
              </a:endParaRPr>
            </a:p>
          </p:txBody>
        </p:sp>
        <p:sp>
          <p:nvSpPr>
            <p:cNvPr id="45" name="Rounded Rectangle 44">
              <a:extLst>
                <a:ext uri="{FF2B5EF4-FFF2-40B4-BE49-F238E27FC236}">
                  <a16:creationId xmlns="" xmlns:a16="http://schemas.microsoft.com/office/drawing/2014/main" id="{86595ABC-D5D3-8540-8E72-7BEED72E46D5}"/>
                </a:ext>
              </a:extLst>
            </p:cNvPr>
            <p:cNvSpPr/>
            <p:nvPr/>
          </p:nvSpPr>
          <p:spPr>
            <a:xfrm>
              <a:off x="772762" y="1304801"/>
              <a:ext cx="798510" cy="403192"/>
            </a:xfrm>
            <a:prstGeom prst="roundRect">
              <a:avLst>
                <a:gd name="adj" fmla="val 50000"/>
              </a:avLst>
            </a:prstGeom>
            <a:solidFill>
              <a:schemeClr val="bg1"/>
            </a:solidFill>
            <a:ln>
              <a:solidFill>
                <a:srgbClr val="607D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Light" panose="020F0302020204030204" pitchFamily="34" charset="0"/>
                <a:cs typeface="Calibri Light" panose="020F0302020204030204" pitchFamily="34" charset="0"/>
              </a:endParaRPr>
            </a:p>
          </p:txBody>
        </p:sp>
        <p:sp>
          <p:nvSpPr>
            <p:cNvPr id="37" name="Rounded Rectangle 36">
              <a:extLst>
                <a:ext uri="{FF2B5EF4-FFF2-40B4-BE49-F238E27FC236}">
                  <a16:creationId xmlns="" xmlns:a16="http://schemas.microsoft.com/office/drawing/2014/main" id="{6334C5AA-DD66-0D49-9981-96B9F8DB5DB4}"/>
                </a:ext>
              </a:extLst>
            </p:cNvPr>
            <p:cNvSpPr/>
            <p:nvPr/>
          </p:nvSpPr>
          <p:spPr>
            <a:xfrm>
              <a:off x="6699761" y="2598978"/>
              <a:ext cx="2667965" cy="2735022"/>
            </a:xfrm>
            <a:prstGeom prst="roundRect">
              <a:avLst>
                <a:gd name="adj" fmla="val 7023"/>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 xmlns:a16="http://schemas.microsoft.com/office/drawing/2014/main" id="{AB9ED394-818C-CC4D-98B0-FF5B9C98DE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6927" y="2577275"/>
              <a:ext cx="1490181" cy="915653"/>
            </a:xfrm>
            <a:prstGeom prst="rect">
              <a:avLst/>
            </a:prstGeom>
          </p:spPr>
        </p:pic>
        <p:pic>
          <p:nvPicPr>
            <p:cNvPr id="6" name="Picture 5">
              <a:extLst>
                <a:ext uri="{FF2B5EF4-FFF2-40B4-BE49-F238E27FC236}">
                  <a16:creationId xmlns="" xmlns:a16="http://schemas.microsoft.com/office/drawing/2014/main" id="{869A671C-3B73-6545-AB08-FA2B36AE2D7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59385" y="1907809"/>
              <a:ext cx="2099672" cy="1278060"/>
            </a:xfrm>
            <a:prstGeom prst="rect">
              <a:avLst/>
            </a:prstGeom>
          </p:spPr>
        </p:pic>
        <p:pic>
          <p:nvPicPr>
            <p:cNvPr id="8" name="Picture 7">
              <a:extLst>
                <a:ext uri="{FF2B5EF4-FFF2-40B4-BE49-F238E27FC236}">
                  <a16:creationId xmlns="" xmlns:a16="http://schemas.microsoft.com/office/drawing/2014/main" id="{1762F5DF-C706-3143-A405-C32FCDDAE54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03528" y="2780382"/>
              <a:ext cx="1905000" cy="1642635"/>
            </a:xfrm>
            <a:prstGeom prst="rect">
              <a:avLst/>
            </a:prstGeom>
          </p:spPr>
        </p:pic>
        <p:pic>
          <p:nvPicPr>
            <p:cNvPr id="10" name="Picture 9">
              <a:extLst>
                <a:ext uri="{FF2B5EF4-FFF2-40B4-BE49-F238E27FC236}">
                  <a16:creationId xmlns="" xmlns:a16="http://schemas.microsoft.com/office/drawing/2014/main" id="{6A7DD83B-78A4-544C-B57D-6AEB565C9C1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15559" y="4724400"/>
              <a:ext cx="1255555" cy="1148699"/>
            </a:xfrm>
            <a:prstGeom prst="rect">
              <a:avLst/>
            </a:prstGeom>
          </p:spPr>
        </p:pic>
        <p:sp>
          <p:nvSpPr>
            <p:cNvPr id="11" name="TextBox 10">
              <a:extLst>
                <a:ext uri="{FF2B5EF4-FFF2-40B4-BE49-F238E27FC236}">
                  <a16:creationId xmlns="" xmlns:a16="http://schemas.microsoft.com/office/drawing/2014/main" id="{48D4B28F-6764-8246-A179-92A89CEDB84B}"/>
                </a:ext>
              </a:extLst>
            </p:cNvPr>
            <p:cNvSpPr txBox="1"/>
            <p:nvPr/>
          </p:nvSpPr>
          <p:spPr>
            <a:xfrm>
              <a:off x="359262" y="3552742"/>
              <a:ext cx="1625510" cy="307777"/>
            </a:xfrm>
            <a:prstGeom prst="rect">
              <a:avLst/>
            </a:prstGeom>
            <a:noFill/>
          </p:spPr>
          <p:txBody>
            <a:bodyPr wrap="none" rtlCol="0">
              <a:spAutoFit/>
            </a:bodyPr>
            <a:lstStyle/>
            <a:p>
              <a:r>
                <a:rPr lang="en-US" sz="1400" b="1" dirty="0">
                  <a:solidFill>
                    <a:srgbClr val="2A3546"/>
                  </a:solidFill>
                </a:rPr>
                <a:t>Scientific Literature</a:t>
              </a:r>
            </a:p>
          </p:txBody>
        </p:sp>
        <p:sp>
          <p:nvSpPr>
            <p:cNvPr id="12" name="TextBox 11">
              <a:extLst>
                <a:ext uri="{FF2B5EF4-FFF2-40B4-BE49-F238E27FC236}">
                  <a16:creationId xmlns="" xmlns:a16="http://schemas.microsoft.com/office/drawing/2014/main" id="{62A4BA5B-01F5-934D-9777-964EE868BB76}"/>
                </a:ext>
              </a:extLst>
            </p:cNvPr>
            <p:cNvSpPr txBox="1"/>
            <p:nvPr/>
          </p:nvSpPr>
          <p:spPr>
            <a:xfrm>
              <a:off x="2974848" y="3197423"/>
              <a:ext cx="2668744" cy="307777"/>
            </a:xfrm>
            <a:prstGeom prst="rect">
              <a:avLst/>
            </a:prstGeom>
            <a:noFill/>
          </p:spPr>
          <p:txBody>
            <a:bodyPr wrap="none" rtlCol="0">
              <a:spAutoFit/>
            </a:bodyPr>
            <a:lstStyle/>
            <a:p>
              <a:r>
                <a:rPr lang="en-US" sz="1400" b="1" dirty="0">
                  <a:solidFill>
                    <a:srgbClr val="2A3546"/>
                  </a:solidFill>
                </a:rPr>
                <a:t>Hierarchical Spherical Embedding</a:t>
              </a:r>
              <a:endParaRPr lang="en-US" sz="1200" b="1" dirty="0">
                <a:solidFill>
                  <a:srgbClr val="2A3546"/>
                </a:solidFill>
              </a:endParaRPr>
            </a:p>
          </p:txBody>
        </p:sp>
        <p:pic>
          <p:nvPicPr>
            <p:cNvPr id="14" name="Picture 13">
              <a:extLst>
                <a:ext uri="{FF2B5EF4-FFF2-40B4-BE49-F238E27FC236}">
                  <a16:creationId xmlns="" xmlns:a16="http://schemas.microsoft.com/office/drawing/2014/main" id="{A5AC1AE7-92C0-4448-8C57-013909070F4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50243" y="3581400"/>
              <a:ext cx="1946329" cy="821108"/>
            </a:xfrm>
            <a:prstGeom prst="rect">
              <a:avLst/>
            </a:prstGeom>
          </p:spPr>
        </p:pic>
        <p:pic>
          <p:nvPicPr>
            <p:cNvPr id="16" name="Picture 15">
              <a:extLst>
                <a:ext uri="{FF2B5EF4-FFF2-40B4-BE49-F238E27FC236}">
                  <a16:creationId xmlns="" xmlns:a16="http://schemas.microsoft.com/office/drawing/2014/main" id="{950D151A-64FD-4E4B-B9AD-4A15EFC2EE2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86260" y="4790393"/>
              <a:ext cx="2269038" cy="1153207"/>
            </a:xfrm>
            <a:prstGeom prst="rect">
              <a:avLst/>
            </a:prstGeom>
          </p:spPr>
        </p:pic>
        <p:sp>
          <p:nvSpPr>
            <p:cNvPr id="17" name="TextBox 16">
              <a:extLst>
                <a:ext uri="{FF2B5EF4-FFF2-40B4-BE49-F238E27FC236}">
                  <a16:creationId xmlns="" xmlns:a16="http://schemas.microsoft.com/office/drawing/2014/main" id="{4D73C0D0-7003-7D46-BEDD-0EA8D8F90067}"/>
                </a:ext>
              </a:extLst>
            </p:cNvPr>
            <p:cNvSpPr txBox="1"/>
            <p:nvPr/>
          </p:nvSpPr>
          <p:spPr>
            <a:xfrm>
              <a:off x="2918102" y="4416623"/>
              <a:ext cx="2782237" cy="307777"/>
            </a:xfrm>
            <a:prstGeom prst="rect">
              <a:avLst/>
            </a:prstGeom>
            <a:noFill/>
          </p:spPr>
          <p:txBody>
            <a:bodyPr wrap="none" rtlCol="0">
              <a:spAutoFit/>
            </a:bodyPr>
            <a:lstStyle/>
            <a:p>
              <a:r>
                <a:rPr lang="en-US" sz="1400" b="1" dirty="0">
                  <a:solidFill>
                    <a:srgbClr val="2A3546"/>
                  </a:solidFill>
                </a:rPr>
                <a:t>Ontology Enriched Text Embedding</a:t>
              </a:r>
              <a:endParaRPr lang="en-US" sz="1200" b="1" dirty="0">
                <a:solidFill>
                  <a:srgbClr val="2A3546"/>
                </a:solidFill>
              </a:endParaRPr>
            </a:p>
          </p:txBody>
        </p:sp>
        <p:sp>
          <p:nvSpPr>
            <p:cNvPr id="18" name="TextBox 17">
              <a:extLst>
                <a:ext uri="{FF2B5EF4-FFF2-40B4-BE49-F238E27FC236}">
                  <a16:creationId xmlns="" xmlns:a16="http://schemas.microsoft.com/office/drawing/2014/main" id="{BE92E1B3-5768-744D-9AB3-4B3AA87A34F7}"/>
                </a:ext>
              </a:extLst>
            </p:cNvPr>
            <p:cNvSpPr txBox="1"/>
            <p:nvPr/>
          </p:nvSpPr>
          <p:spPr>
            <a:xfrm>
              <a:off x="2813561" y="5877580"/>
              <a:ext cx="2991319" cy="523220"/>
            </a:xfrm>
            <a:prstGeom prst="rect">
              <a:avLst/>
            </a:prstGeom>
            <a:noFill/>
          </p:spPr>
          <p:txBody>
            <a:bodyPr wrap="square" rtlCol="0">
              <a:spAutoFit/>
            </a:bodyPr>
            <a:lstStyle/>
            <a:p>
              <a:pPr algn="ctr"/>
              <a:r>
                <a:rPr lang="en-US" sz="1400" b="1" dirty="0">
                  <a:solidFill>
                    <a:srgbClr val="2A3546"/>
                  </a:solidFill>
                </a:rPr>
                <a:t>Cross-media Structured Semantic Representation</a:t>
              </a:r>
              <a:endParaRPr lang="en-US" sz="1200" b="1" dirty="0">
                <a:solidFill>
                  <a:srgbClr val="2A3546"/>
                </a:solidFill>
              </a:endParaRPr>
            </a:p>
          </p:txBody>
        </p:sp>
        <p:sp>
          <p:nvSpPr>
            <p:cNvPr id="19" name="TextBox 18">
              <a:extLst>
                <a:ext uri="{FF2B5EF4-FFF2-40B4-BE49-F238E27FC236}">
                  <a16:creationId xmlns="" xmlns:a16="http://schemas.microsoft.com/office/drawing/2014/main" id="{ACF7818E-F55E-F34F-B24A-76E07420F7D4}"/>
                </a:ext>
              </a:extLst>
            </p:cNvPr>
            <p:cNvSpPr txBox="1"/>
            <p:nvPr/>
          </p:nvSpPr>
          <p:spPr>
            <a:xfrm>
              <a:off x="6699071" y="4527895"/>
              <a:ext cx="2673529" cy="738664"/>
            </a:xfrm>
            <a:prstGeom prst="rect">
              <a:avLst/>
            </a:prstGeom>
            <a:noFill/>
          </p:spPr>
          <p:txBody>
            <a:bodyPr wrap="square" rtlCol="0">
              <a:spAutoFit/>
            </a:bodyPr>
            <a:lstStyle/>
            <a:p>
              <a:pPr algn="ctr"/>
              <a:r>
                <a:rPr lang="en-US" sz="1400" b="1" dirty="0">
                  <a:solidFill>
                    <a:srgbClr val="2A3546"/>
                  </a:solidFill>
                </a:rPr>
                <a:t>Generative Adversarial Networks for Data Augmentation and Distant Supervision</a:t>
              </a:r>
              <a:endParaRPr lang="en-US" sz="1200" b="1" dirty="0">
                <a:solidFill>
                  <a:srgbClr val="2A3546"/>
                </a:solidFill>
              </a:endParaRPr>
            </a:p>
          </p:txBody>
        </p:sp>
        <p:sp>
          <p:nvSpPr>
            <p:cNvPr id="20" name="TextBox 19">
              <a:extLst>
                <a:ext uri="{FF2B5EF4-FFF2-40B4-BE49-F238E27FC236}">
                  <a16:creationId xmlns="" xmlns:a16="http://schemas.microsoft.com/office/drawing/2014/main" id="{F9DB07C4-FBB8-084A-B239-53BDE296F616}"/>
                </a:ext>
              </a:extLst>
            </p:cNvPr>
            <p:cNvSpPr txBox="1"/>
            <p:nvPr/>
          </p:nvSpPr>
          <p:spPr>
            <a:xfrm>
              <a:off x="9508233" y="5877580"/>
              <a:ext cx="2470206" cy="523220"/>
            </a:xfrm>
            <a:prstGeom prst="rect">
              <a:avLst/>
            </a:prstGeom>
            <a:noFill/>
          </p:spPr>
          <p:txBody>
            <a:bodyPr wrap="square" rtlCol="0">
              <a:spAutoFit/>
            </a:bodyPr>
            <a:lstStyle/>
            <a:p>
              <a:pPr algn="ctr"/>
              <a:r>
                <a:rPr lang="en-US" sz="1400" b="1" dirty="0">
                  <a:solidFill>
                    <a:srgbClr val="2A3546"/>
                  </a:solidFill>
                </a:rPr>
                <a:t>Multimedia Search and Summarization</a:t>
              </a:r>
              <a:endParaRPr lang="en-US" sz="1200" dirty="0">
                <a:solidFill>
                  <a:srgbClr val="2A3546"/>
                </a:solidFill>
              </a:endParaRPr>
            </a:p>
          </p:txBody>
        </p:sp>
        <p:sp>
          <p:nvSpPr>
            <p:cNvPr id="24" name="TextBox 23">
              <a:extLst>
                <a:ext uri="{FF2B5EF4-FFF2-40B4-BE49-F238E27FC236}">
                  <a16:creationId xmlns="" xmlns:a16="http://schemas.microsoft.com/office/drawing/2014/main" id="{A6B04B6A-8641-5540-8FD9-2070AF1E25DE}"/>
                </a:ext>
              </a:extLst>
            </p:cNvPr>
            <p:cNvSpPr txBox="1"/>
            <p:nvPr/>
          </p:nvSpPr>
          <p:spPr>
            <a:xfrm>
              <a:off x="6723308" y="1847202"/>
              <a:ext cx="2553919" cy="646331"/>
            </a:xfrm>
            <a:prstGeom prst="rect">
              <a:avLst/>
            </a:prstGeom>
            <a:noFill/>
          </p:spPr>
          <p:txBody>
            <a:bodyPr wrap="square" rtlCol="0">
              <a:spAutoFit/>
            </a:bodyPr>
            <a:lstStyle/>
            <a:p>
              <a:pPr algn="ctr"/>
              <a:r>
                <a:rPr lang="en-US" sz="1200" dirty="0">
                  <a:solidFill>
                    <a:srgbClr val="2A3546"/>
                  </a:solidFill>
                </a:rPr>
                <a:t>Graph neural networks</a:t>
              </a:r>
            </a:p>
            <a:p>
              <a:pPr algn="ctr"/>
              <a:r>
                <a:rPr lang="en-US" sz="1200" dirty="0">
                  <a:solidFill>
                    <a:srgbClr val="2A3546"/>
                  </a:solidFill>
                </a:rPr>
                <a:t>Joint entity/relation/event extraction and ontology construction</a:t>
              </a:r>
            </a:p>
          </p:txBody>
        </p:sp>
        <p:sp>
          <p:nvSpPr>
            <p:cNvPr id="27" name="Notched Right Arrow 26">
              <a:extLst>
                <a:ext uri="{FF2B5EF4-FFF2-40B4-BE49-F238E27FC236}">
                  <a16:creationId xmlns="" xmlns:a16="http://schemas.microsoft.com/office/drawing/2014/main" id="{56D97637-C126-5543-A848-3C9CD8121A01}"/>
                </a:ext>
              </a:extLst>
            </p:cNvPr>
            <p:cNvSpPr/>
            <p:nvPr/>
          </p:nvSpPr>
          <p:spPr>
            <a:xfrm rot="1745679">
              <a:off x="2159764" y="4869181"/>
              <a:ext cx="681426" cy="400621"/>
            </a:xfrm>
            <a:prstGeom prst="notchedRightArrow">
              <a:avLst/>
            </a:prstGeom>
            <a:solidFill>
              <a:srgbClr val="D4E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 xmlns:a16="http://schemas.microsoft.com/office/drawing/2014/main" id="{3A871B74-58BA-484B-8FB8-5C708785582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44751" y="4451991"/>
              <a:ext cx="612422" cy="544817"/>
            </a:xfrm>
            <a:prstGeom prst="rect">
              <a:avLst/>
            </a:prstGeom>
          </p:spPr>
        </p:pic>
        <p:pic>
          <p:nvPicPr>
            <p:cNvPr id="29" name="Picture 28">
              <a:extLst>
                <a:ext uri="{FF2B5EF4-FFF2-40B4-BE49-F238E27FC236}">
                  <a16:creationId xmlns="" xmlns:a16="http://schemas.microsoft.com/office/drawing/2014/main" id="{EEBE4277-5C56-6444-8553-803E15C6D94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12597" y="4238939"/>
              <a:ext cx="612422" cy="570393"/>
            </a:xfrm>
            <a:prstGeom prst="rect">
              <a:avLst/>
            </a:prstGeom>
          </p:spPr>
        </p:pic>
        <p:sp>
          <p:nvSpPr>
            <p:cNvPr id="32" name="TextBox 31">
              <a:extLst>
                <a:ext uri="{FF2B5EF4-FFF2-40B4-BE49-F238E27FC236}">
                  <a16:creationId xmlns="" xmlns:a16="http://schemas.microsoft.com/office/drawing/2014/main" id="{ABC2D780-FDDB-9A43-9EA2-3C773D61207A}"/>
                </a:ext>
              </a:extLst>
            </p:cNvPr>
            <p:cNvSpPr txBox="1"/>
            <p:nvPr/>
          </p:nvSpPr>
          <p:spPr>
            <a:xfrm>
              <a:off x="228600" y="5115580"/>
              <a:ext cx="1929290" cy="523220"/>
            </a:xfrm>
            <a:prstGeom prst="rect">
              <a:avLst/>
            </a:prstGeom>
            <a:noFill/>
          </p:spPr>
          <p:txBody>
            <a:bodyPr wrap="square" rtlCol="0">
              <a:spAutoFit/>
            </a:bodyPr>
            <a:lstStyle/>
            <a:p>
              <a:pPr algn="ctr"/>
              <a:r>
                <a:rPr lang="en-US" sz="1400" b="1" dirty="0">
                  <a:solidFill>
                    <a:srgbClr val="2A3546"/>
                  </a:solidFill>
                </a:rPr>
                <a:t>Chemical Ontology &amp; Existing Databases</a:t>
              </a:r>
            </a:p>
          </p:txBody>
        </p:sp>
        <p:pic>
          <p:nvPicPr>
            <p:cNvPr id="36" name="Picture 35">
              <a:extLst>
                <a:ext uri="{FF2B5EF4-FFF2-40B4-BE49-F238E27FC236}">
                  <a16:creationId xmlns="" xmlns:a16="http://schemas.microsoft.com/office/drawing/2014/main" id="{52E83942-1A93-F240-A205-B3E7E3AF9F5A}"/>
                </a:ext>
              </a:extLst>
            </p:cNvPr>
            <p:cNvPicPr>
              <a:picLocks noChangeAspect="1"/>
            </p:cNvPicPr>
            <p:nvPr/>
          </p:nvPicPr>
          <p:blipFill>
            <a:blip r:embed="rId11"/>
            <a:stretch>
              <a:fillRect/>
            </a:stretch>
          </p:blipFill>
          <p:spPr>
            <a:xfrm>
              <a:off x="10325141" y="2658090"/>
              <a:ext cx="836391" cy="821402"/>
            </a:xfrm>
            <a:prstGeom prst="rect">
              <a:avLst/>
            </a:prstGeom>
          </p:spPr>
        </p:pic>
        <p:sp>
          <p:nvSpPr>
            <p:cNvPr id="38" name="Notched Right Arrow 37">
              <a:extLst>
                <a:ext uri="{FF2B5EF4-FFF2-40B4-BE49-F238E27FC236}">
                  <a16:creationId xmlns="" xmlns:a16="http://schemas.microsoft.com/office/drawing/2014/main" id="{FDF89B9C-8665-2A4A-A497-1BB31D6BBB61}"/>
                </a:ext>
              </a:extLst>
            </p:cNvPr>
            <p:cNvSpPr/>
            <p:nvPr/>
          </p:nvSpPr>
          <p:spPr>
            <a:xfrm>
              <a:off x="9546328" y="3048880"/>
              <a:ext cx="542309" cy="355306"/>
            </a:xfrm>
            <a:prstGeom prst="notchedRightArrow">
              <a:avLst/>
            </a:prstGeom>
            <a:solidFill>
              <a:srgbClr val="D4E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Notched Right Arrow 39">
              <a:extLst>
                <a:ext uri="{FF2B5EF4-FFF2-40B4-BE49-F238E27FC236}">
                  <a16:creationId xmlns="" xmlns:a16="http://schemas.microsoft.com/office/drawing/2014/main" id="{3559B42A-81CD-AF4C-8148-16D5C415BB6E}"/>
                </a:ext>
              </a:extLst>
            </p:cNvPr>
            <p:cNvSpPr/>
            <p:nvPr/>
          </p:nvSpPr>
          <p:spPr>
            <a:xfrm rot="5400000">
              <a:off x="10472182" y="4199392"/>
              <a:ext cx="542309" cy="355306"/>
            </a:xfrm>
            <a:prstGeom prst="notchedRightArrow">
              <a:avLst/>
            </a:prstGeom>
            <a:solidFill>
              <a:srgbClr val="D4E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 xmlns:a16="http://schemas.microsoft.com/office/drawing/2014/main" id="{8683FAF0-7784-2740-902E-D016E880769F}"/>
                </a:ext>
              </a:extLst>
            </p:cNvPr>
            <p:cNvSpPr txBox="1"/>
            <p:nvPr/>
          </p:nvSpPr>
          <p:spPr>
            <a:xfrm>
              <a:off x="10009939" y="3558143"/>
              <a:ext cx="1466795" cy="523220"/>
            </a:xfrm>
            <a:prstGeom prst="rect">
              <a:avLst/>
            </a:prstGeom>
            <a:noFill/>
          </p:spPr>
          <p:txBody>
            <a:bodyPr wrap="square" rtlCol="0">
              <a:spAutoFit/>
            </a:bodyPr>
            <a:lstStyle/>
            <a:p>
              <a:pPr algn="ctr"/>
              <a:r>
                <a:rPr lang="en-US" sz="1400" b="1" dirty="0">
                  <a:solidFill>
                    <a:srgbClr val="2A3546"/>
                  </a:solidFill>
                </a:rPr>
                <a:t>Multimedia Knowledge Base</a:t>
              </a:r>
              <a:endParaRPr lang="en-US" sz="1200" b="1" dirty="0">
                <a:solidFill>
                  <a:srgbClr val="2A3546"/>
                </a:solidFill>
              </a:endParaRPr>
            </a:p>
          </p:txBody>
        </p:sp>
        <p:sp>
          <p:nvSpPr>
            <p:cNvPr id="42" name="TextBox 41">
              <a:extLst>
                <a:ext uri="{FF2B5EF4-FFF2-40B4-BE49-F238E27FC236}">
                  <a16:creationId xmlns="" xmlns:a16="http://schemas.microsoft.com/office/drawing/2014/main" id="{FDBED910-3527-4446-A64C-B5CD0B9F50C5}"/>
                </a:ext>
              </a:extLst>
            </p:cNvPr>
            <p:cNvSpPr txBox="1"/>
            <p:nvPr/>
          </p:nvSpPr>
          <p:spPr>
            <a:xfrm>
              <a:off x="841190" y="1367898"/>
              <a:ext cx="661656" cy="276999"/>
            </a:xfrm>
            <a:prstGeom prst="rect">
              <a:avLst/>
            </a:prstGeom>
            <a:noFill/>
          </p:spPr>
          <p:txBody>
            <a:bodyPr wrap="none" rtlCol="0">
              <a:spAutoFit/>
            </a:bodyPr>
            <a:lstStyle/>
            <a:p>
              <a:pPr algn="ctr"/>
              <a:r>
                <a:rPr lang="en-US" sz="1200" spc="300" dirty="0">
                  <a:solidFill>
                    <a:srgbClr val="607D8B"/>
                  </a:solidFill>
                  <a:latin typeface="Calibri" panose="020F0502020204030204" pitchFamily="34" charset="0"/>
                  <a:cs typeface="Calibri" panose="020F0502020204030204" pitchFamily="34" charset="0"/>
                </a:rPr>
                <a:t>DATA</a:t>
              </a:r>
            </a:p>
          </p:txBody>
        </p:sp>
        <p:sp>
          <p:nvSpPr>
            <p:cNvPr id="43" name="TextBox 42">
              <a:extLst>
                <a:ext uri="{FF2B5EF4-FFF2-40B4-BE49-F238E27FC236}">
                  <a16:creationId xmlns="" xmlns:a16="http://schemas.microsoft.com/office/drawing/2014/main" id="{44F5ACE6-7C20-4C4C-AD49-CDAE2B87AA37}"/>
                </a:ext>
              </a:extLst>
            </p:cNvPr>
            <p:cNvSpPr txBox="1"/>
            <p:nvPr/>
          </p:nvSpPr>
          <p:spPr>
            <a:xfrm>
              <a:off x="3691765" y="1367898"/>
              <a:ext cx="1279516" cy="276999"/>
            </a:xfrm>
            <a:prstGeom prst="rect">
              <a:avLst/>
            </a:prstGeom>
            <a:noFill/>
          </p:spPr>
          <p:txBody>
            <a:bodyPr wrap="none" rtlCol="0">
              <a:spAutoFit/>
            </a:bodyPr>
            <a:lstStyle/>
            <a:p>
              <a:pPr algn="ctr"/>
              <a:r>
                <a:rPr lang="en-US" sz="1200" spc="300" dirty="0">
                  <a:solidFill>
                    <a:srgbClr val="607D8B"/>
                  </a:solidFill>
                  <a:latin typeface="Calibri" panose="020F0502020204030204" pitchFamily="34" charset="0"/>
                  <a:cs typeface="Calibri" panose="020F0502020204030204" pitchFamily="34" charset="0"/>
                </a:rPr>
                <a:t>SEMANTICS</a:t>
              </a:r>
            </a:p>
          </p:txBody>
        </p:sp>
        <p:sp>
          <p:nvSpPr>
            <p:cNvPr id="44" name="TextBox 43">
              <a:extLst>
                <a:ext uri="{FF2B5EF4-FFF2-40B4-BE49-F238E27FC236}">
                  <a16:creationId xmlns="" xmlns:a16="http://schemas.microsoft.com/office/drawing/2014/main" id="{5CFD581B-2A61-F24A-A3EB-C82E09F2BF1E}"/>
                </a:ext>
              </a:extLst>
            </p:cNvPr>
            <p:cNvSpPr txBox="1"/>
            <p:nvPr/>
          </p:nvSpPr>
          <p:spPr>
            <a:xfrm>
              <a:off x="9632213" y="1375121"/>
              <a:ext cx="1923795" cy="276999"/>
            </a:xfrm>
            <a:prstGeom prst="rect">
              <a:avLst/>
            </a:prstGeom>
            <a:noFill/>
          </p:spPr>
          <p:txBody>
            <a:bodyPr wrap="none" rtlCol="0">
              <a:spAutoFit/>
            </a:bodyPr>
            <a:lstStyle/>
            <a:p>
              <a:pPr algn="ctr"/>
              <a:r>
                <a:rPr lang="en-US" sz="1200" spc="300" dirty="0">
                  <a:solidFill>
                    <a:srgbClr val="607D8B"/>
                  </a:solidFill>
                  <a:latin typeface="Calibri" panose="020F0502020204030204" pitchFamily="34" charset="0"/>
                  <a:cs typeface="Calibri" panose="020F0502020204030204" pitchFamily="34" charset="0"/>
                </a:rPr>
                <a:t>KNOWLEDGE BASE</a:t>
              </a:r>
            </a:p>
          </p:txBody>
        </p:sp>
        <p:sp>
          <p:nvSpPr>
            <p:cNvPr id="51" name="Notched Right Arrow 50">
              <a:extLst>
                <a:ext uri="{FF2B5EF4-FFF2-40B4-BE49-F238E27FC236}">
                  <a16:creationId xmlns="" xmlns:a16="http://schemas.microsoft.com/office/drawing/2014/main" id="{0B142163-8671-B84A-AD69-FE0C664F376F}"/>
                </a:ext>
              </a:extLst>
            </p:cNvPr>
            <p:cNvSpPr/>
            <p:nvPr/>
          </p:nvSpPr>
          <p:spPr>
            <a:xfrm>
              <a:off x="2159764" y="3845402"/>
              <a:ext cx="681426" cy="400621"/>
            </a:xfrm>
            <a:prstGeom prst="notchedRightArrow">
              <a:avLst/>
            </a:prstGeom>
            <a:solidFill>
              <a:srgbClr val="D4E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Notched Right Arrow 51">
              <a:extLst>
                <a:ext uri="{FF2B5EF4-FFF2-40B4-BE49-F238E27FC236}">
                  <a16:creationId xmlns="" xmlns:a16="http://schemas.microsoft.com/office/drawing/2014/main" id="{5DDE0E65-3C6D-A04B-A180-76F13DEC24A5}"/>
                </a:ext>
              </a:extLst>
            </p:cNvPr>
            <p:cNvSpPr/>
            <p:nvPr/>
          </p:nvSpPr>
          <p:spPr>
            <a:xfrm rot="20049069">
              <a:off x="2159764" y="2719309"/>
              <a:ext cx="681426" cy="400621"/>
            </a:xfrm>
            <a:prstGeom prst="notchedRightArrow">
              <a:avLst/>
            </a:prstGeom>
            <a:solidFill>
              <a:srgbClr val="D4E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Notched Right Arrow 52">
              <a:extLst>
                <a:ext uri="{FF2B5EF4-FFF2-40B4-BE49-F238E27FC236}">
                  <a16:creationId xmlns="" xmlns:a16="http://schemas.microsoft.com/office/drawing/2014/main" id="{6468B32B-81E9-E146-B199-70AC53DBA5FC}"/>
                </a:ext>
              </a:extLst>
            </p:cNvPr>
            <p:cNvSpPr/>
            <p:nvPr/>
          </p:nvSpPr>
          <p:spPr>
            <a:xfrm rot="20358698">
              <a:off x="5741102" y="4825927"/>
              <a:ext cx="681426" cy="400621"/>
            </a:xfrm>
            <a:prstGeom prst="notchedRightArrow">
              <a:avLst/>
            </a:prstGeom>
            <a:solidFill>
              <a:srgbClr val="D4E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Notched Right Arrow 53">
              <a:extLst>
                <a:ext uri="{FF2B5EF4-FFF2-40B4-BE49-F238E27FC236}">
                  <a16:creationId xmlns="" xmlns:a16="http://schemas.microsoft.com/office/drawing/2014/main" id="{980E27D4-46A0-C44A-8095-A5D3A04E7E56}"/>
                </a:ext>
              </a:extLst>
            </p:cNvPr>
            <p:cNvSpPr/>
            <p:nvPr/>
          </p:nvSpPr>
          <p:spPr>
            <a:xfrm>
              <a:off x="5741102" y="3845402"/>
              <a:ext cx="681426" cy="400621"/>
            </a:xfrm>
            <a:prstGeom prst="notchedRightArrow">
              <a:avLst/>
            </a:prstGeom>
            <a:solidFill>
              <a:srgbClr val="D4E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Notched Right Arrow 54">
              <a:extLst>
                <a:ext uri="{FF2B5EF4-FFF2-40B4-BE49-F238E27FC236}">
                  <a16:creationId xmlns="" xmlns:a16="http://schemas.microsoft.com/office/drawing/2014/main" id="{2075B8C2-E7A1-2F4F-AC81-9056C774D533}"/>
                </a:ext>
              </a:extLst>
            </p:cNvPr>
            <p:cNvSpPr/>
            <p:nvPr/>
          </p:nvSpPr>
          <p:spPr>
            <a:xfrm rot="1772692">
              <a:off x="5741102" y="2656561"/>
              <a:ext cx="681426" cy="400621"/>
            </a:xfrm>
            <a:prstGeom prst="notchedRightArrow">
              <a:avLst/>
            </a:prstGeom>
            <a:solidFill>
              <a:srgbClr val="D4E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itle 1">
            <a:extLst>
              <a:ext uri="{FF2B5EF4-FFF2-40B4-BE49-F238E27FC236}">
                <a16:creationId xmlns="" xmlns:a16="http://schemas.microsoft.com/office/drawing/2014/main" id="{490C6A79-9522-4D4F-A275-6984B24B4716}"/>
              </a:ext>
            </a:extLst>
          </p:cNvPr>
          <p:cNvSpPr>
            <a:spLocks noGrp="1"/>
          </p:cNvSpPr>
          <p:nvPr>
            <p:ph type="title"/>
          </p:nvPr>
        </p:nvSpPr>
        <p:spPr>
          <a:xfrm>
            <a:off x="1452266" y="123568"/>
            <a:ext cx="9670163" cy="1082933"/>
          </a:xfrm>
        </p:spPr>
        <p:txBody>
          <a:bodyPr/>
          <a:lstStyle/>
          <a:p>
            <a:r>
              <a:rPr lang="en-US" sz="3200" b="1" dirty="0">
                <a:latin typeface="Arial"/>
                <a:cs typeface="Arial"/>
              </a:rPr>
              <a:t>Our GOAL: converting unstructured DATA TO structured KNOWLEDGE</a:t>
            </a:r>
          </a:p>
        </p:txBody>
      </p:sp>
    </p:spTree>
    <p:extLst>
      <p:ext uri="{BB962C8B-B14F-4D97-AF65-F5344CB8AC3E}">
        <p14:creationId xmlns:p14="http://schemas.microsoft.com/office/powerpoint/2010/main" val="30548035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5DAA5439-9027-4AEB-AAB4-763D179A87A1}"/>
              </a:ext>
            </a:extLst>
          </p:cNvPr>
          <p:cNvSpPr>
            <a:spLocks noGrp="1"/>
          </p:cNvSpPr>
          <p:nvPr>
            <p:ph idx="1"/>
          </p:nvPr>
        </p:nvSpPr>
        <p:spPr>
          <a:xfrm>
            <a:off x="259198" y="1277997"/>
            <a:ext cx="5870822" cy="4447853"/>
          </a:xfrm>
        </p:spPr>
        <p:txBody>
          <a:bodyPr/>
          <a:lstStyle/>
          <a:p>
            <a:pPr marL="457200" lvl="1" indent="-457200">
              <a:spcBef>
                <a:spcPts val="1000"/>
              </a:spcBef>
            </a:pPr>
            <a:r>
              <a:rPr lang="en-US" sz="1800" dirty="0">
                <a:latin typeface="Amasis MT Pro" panose="02040504050005020304" pitchFamily="18" charset="0"/>
                <a:ea typeface="等线" panose="02010600030101010101" pitchFamily="2" charset="-122"/>
              </a:rPr>
              <a:t>A new benchmark </a:t>
            </a:r>
            <a:r>
              <a:rPr lang="en-US" sz="1800" dirty="0" err="1">
                <a:latin typeface="Amasis MT Pro" panose="02040504050005020304" pitchFamily="18" charset="0"/>
                <a:ea typeface="等线" panose="02010600030101010101" pitchFamily="2" charset="-122"/>
              </a:rPr>
              <a:t>ChemET</a:t>
            </a:r>
            <a:r>
              <a:rPr lang="en-US" sz="1800" dirty="0">
                <a:latin typeface="Amasis MT Pro" panose="02040504050005020304" pitchFamily="18" charset="0"/>
                <a:ea typeface="等线" panose="02010600030101010101" pitchFamily="2" charset="-122"/>
              </a:rPr>
              <a:t>: </a:t>
            </a:r>
            <a:r>
              <a:rPr lang="en-US" sz="1800" dirty="0"/>
              <a:t>includes 81 million molecules and 100 chemistry papers fully annotated with a new fine-grained Chemistry ontology </a:t>
            </a:r>
            <a:endParaRPr lang="en-US" sz="1800" dirty="0">
              <a:latin typeface="Amasis MT Pro" panose="02040504050005020304" pitchFamily="18" charset="0"/>
              <a:ea typeface="等线" panose="02010600030101010101" pitchFamily="2" charset="-122"/>
            </a:endParaRPr>
          </a:p>
          <a:p>
            <a:pPr marL="457200" indent="-457200">
              <a:buFont typeface="Arial" panose="020B0604020202020204" pitchFamily="34" charset="0"/>
              <a:buChar char="•"/>
            </a:pPr>
            <a:r>
              <a:rPr lang="en-US" sz="1800" dirty="0">
                <a:latin typeface="Amasis MT Pro" panose="02040504050005020304" pitchFamily="18" charset="0"/>
                <a:ea typeface="等线" panose="02010600030101010101" pitchFamily="2" charset="-122"/>
              </a:rPr>
              <a:t>Data comes from </a:t>
            </a:r>
            <a:r>
              <a:rPr lang="en-US" sz="1800" dirty="0">
                <a:solidFill>
                  <a:schemeClr val="accent1">
                    <a:lumMod val="75000"/>
                  </a:schemeClr>
                </a:solidFill>
                <a:latin typeface="Amasis MT Pro" panose="02040504050005020304" pitchFamily="18" charset="0"/>
                <a:ea typeface="等线" panose="02010600030101010101" pitchFamily="2" charset="-122"/>
              </a:rPr>
              <a:t>PubChem</a:t>
            </a:r>
            <a:r>
              <a:rPr lang="en-US" sz="1800" dirty="0">
                <a:latin typeface="Amasis MT Pro" panose="02040504050005020304" pitchFamily="18" charset="0"/>
                <a:ea typeface="等线" panose="02010600030101010101" pitchFamily="2" charset="-122"/>
              </a:rPr>
              <a:t> open access literature</a:t>
            </a:r>
          </a:p>
          <a:p>
            <a:pPr marL="457200" indent="-457200">
              <a:buFont typeface="Arial" panose="020B0604020202020204" pitchFamily="34" charset="0"/>
              <a:buChar char="•"/>
            </a:pPr>
            <a:r>
              <a:rPr lang="en-US" sz="1800" dirty="0"/>
              <a:t>Developed a new entity ontology that includes 62 entity types (e.g., </a:t>
            </a:r>
            <a:r>
              <a:rPr lang="en-US" sz="1800" dirty="0" err="1"/>
              <a:t>Chemistry→Organic</a:t>
            </a:r>
            <a:r>
              <a:rPr lang="en-US" sz="1800" dirty="0"/>
              <a:t> Chemistry→OrganicCom-197pounds→Hydrocarbons→Other Hydrocarbons</a:t>
            </a:r>
            <a:r>
              <a:rPr lang="en-US" sz="1800" dirty="0" smtClean="0"/>
              <a:t>)</a:t>
            </a:r>
          </a:p>
          <a:p>
            <a:pPr marL="457200" lvl="1" indent="-457200">
              <a:spcBef>
                <a:spcPts val="1000"/>
              </a:spcBef>
            </a:pPr>
            <a:r>
              <a:rPr lang="en-US" sz="1800" dirty="0"/>
              <a:t>Developed a new Chemistry Event Ontology with 59 types about results, methods and procedures</a:t>
            </a:r>
          </a:p>
          <a:p>
            <a:pPr marL="457200" indent="-457200">
              <a:buFont typeface="Arial" panose="020B0604020202020204" pitchFamily="34" charset="0"/>
              <a:buChar char="•"/>
            </a:pPr>
            <a:r>
              <a:rPr lang="en-US" sz="1800" dirty="0"/>
              <a:t>Training set constructed </a:t>
            </a:r>
            <a:r>
              <a:rPr lang="en-US" sz="1800" dirty="0">
                <a:latin typeface="Amasis MT Pro" panose="02040504050005020304" pitchFamily="18" charset="0"/>
                <a:ea typeface="等线" panose="02010600030101010101" pitchFamily="2" charset="-122"/>
              </a:rPr>
              <a:t>by distant supervision (using Wikipedia page and PubChem synonyms)</a:t>
            </a:r>
          </a:p>
          <a:p>
            <a:pPr marL="457200" indent="-457200">
              <a:buFont typeface="Arial" panose="020B0604020202020204" pitchFamily="34" charset="0"/>
              <a:buChar char="•"/>
            </a:pPr>
            <a:r>
              <a:rPr lang="en-US" sz="1800" dirty="0">
                <a:latin typeface="Amasis MT Pro" panose="02040504050005020304" pitchFamily="18" charset="0"/>
                <a:ea typeface="等线" panose="02010600030101010101" pitchFamily="2" charset="-122"/>
              </a:rPr>
              <a:t>Evaluation set annotated by chemistry students</a:t>
            </a:r>
          </a:p>
          <a:p>
            <a:pPr marL="457200" indent="-457200">
              <a:buFont typeface="Arial" panose="020B0604020202020204" pitchFamily="34" charset="0"/>
              <a:buChar char="•"/>
            </a:pPr>
            <a:endParaRPr lang="en-US" sz="2000" dirty="0">
              <a:latin typeface="Amasis MT Pro" panose="02040504050005020304" pitchFamily="18" charset="0"/>
              <a:ea typeface="等线" panose="02010600030101010101" pitchFamily="2" charset="-122"/>
            </a:endParaRPr>
          </a:p>
        </p:txBody>
      </p:sp>
      <p:pic>
        <p:nvPicPr>
          <p:cNvPr id="10" name="Picture 9">
            <a:extLst>
              <a:ext uri="{FF2B5EF4-FFF2-40B4-BE49-F238E27FC236}">
                <a16:creationId xmlns="" xmlns:a16="http://schemas.microsoft.com/office/drawing/2014/main" id="{FA06251F-53A1-44EF-8B06-51C1F7C5CD95}"/>
              </a:ext>
            </a:extLst>
          </p:cNvPr>
          <p:cNvPicPr>
            <a:picLocks noChangeAspect="1"/>
          </p:cNvPicPr>
          <p:nvPr/>
        </p:nvPicPr>
        <p:blipFill>
          <a:blip r:embed="rId2"/>
          <a:stretch>
            <a:fillRect/>
          </a:stretch>
        </p:blipFill>
        <p:spPr>
          <a:xfrm>
            <a:off x="6491227" y="4798933"/>
            <a:ext cx="3896910" cy="1342633"/>
          </a:xfrm>
          <a:prstGeom prst="rect">
            <a:avLst/>
          </a:prstGeom>
        </p:spPr>
      </p:pic>
      <p:sp>
        <p:nvSpPr>
          <p:cNvPr id="11" name="TextBox 10">
            <a:extLst>
              <a:ext uri="{FF2B5EF4-FFF2-40B4-BE49-F238E27FC236}">
                <a16:creationId xmlns="" xmlns:a16="http://schemas.microsoft.com/office/drawing/2014/main" id="{F169BFB4-EBE8-4561-B215-F45E9D65A75A}"/>
              </a:ext>
            </a:extLst>
          </p:cNvPr>
          <p:cNvSpPr txBox="1"/>
          <p:nvPr/>
        </p:nvSpPr>
        <p:spPr>
          <a:xfrm>
            <a:off x="7812577" y="6099828"/>
            <a:ext cx="2112580" cy="369332"/>
          </a:xfrm>
          <a:prstGeom prst="rect">
            <a:avLst/>
          </a:prstGeom>
          <a:noFill/>
        </p:spPr>
        <p:txBody>
          <a:bodyPr wrap="square" rtlCol="0">
            <a:spAutoFit/>
          </a:bodyPr>
          <a:lstStyle/>
          <a:p>
            <a:r>
              <a:rPr lang="en-US" dirty="0">
                <a:latin typeface="+mj-lt"/>
              </a:rPr>
              <a:t>Dataset Stats</a:t>
            </a:r>
          </a:p>
        </p:txBody>
      </p:sp>
      <p:pic>
        <p:nvPicPr>
          <p:cNvPr id="7" name="Picture 6">
            <a:extLst>
              <a:ext uri="{FF2B5EF4-FFF2-40B4-BE49-F238E27FC236}">
                <a16:creationId xmlns="" xmlns:a16="http://schemas.microsoft.com/office/drawing/2014/main" id="{D1F48351-C720-47E6-9827-8BF57AFA8C5A}"/>
              </a:ext>
            </a:extLst>
          </p:cNvPr>
          <p:cNvPicPr>
            <a:picLocks noChangeAspect="1"/>
          </p:cNvPicPr>
          <p:nvPr/>
        </p:nvPicPr>
        <p:blipFill>
          <a:blip r:embed="rId3"/>
          <a:stretch>
            <a:fillRect/>
          </a:stretch>
        </p:blipFill>
        <p:spPr>
          <a:xfrm>
            <a:off x="9197248" y="1446092"/>
            <a:ext cx="1771233" cy="1982908"/>
          </a:xfrm>
          <a:prstGeom prst="rect">
            <a:avLst/>
          </a:prstGeom>
        </p:spPr>
      </p:pic>
      <p:pic>
        <p:nvPicPr>
          <p:cNvPr id="5" name="Picture 4" descr="A picture containing text, person&#10;&#10;Description automatically generated">
            <a:extLst>
              <a:ext uri="{FF2B5EF4-FFF2-40B4-BE49-F238E27FC236}">
                <a16:creationId xmlns="" xmlns:a16="http://schemas.microsoft.com/office/drawing/2014/main" id="{8D5FBE04-E0D9-486E-ABFE-7B75D1D979B5}"/>
              </a:ext>
            </a:extLst>
          </p:cNvPr>
          <p:cNvPicPr>
            <a:picLocks noChangeAspect="1"/>
          </p:cNvPicPr>
          <p:nvPr/>
        </p:nvPicPr>
        <p:blipFill>
          <a:blip r:embed="rId4"/>
          <a:stretch>
            <a:fillRect/>
          </a:stretch>
        </p:blipFill>
        <p:spPr>
          <a:xfrm>
            <a:off x="6491227" y="1649522"/>
            <a:ext cx="1883920" cy="2857280"/>
          </a:xfrm>
          <a:prstGeom prst="rect">
            <a:avLst/>
          </a:prstGeom>
        </p:spPr>
      </p:pic>
      <p:cxnSp>
        <p:nvCxnSpPr>
          <p:cNvPr id="8" name="Straight Arrow Connector 7">
            <a:extLst>
              <a:ext uri="{FF2B5EF4-FFF2-40B4-BE49-F238E27FC236}">
                <a16:creationId xmlns="" xmlns:a16="http://schemas.microsoft.com/office/drawing/2014/main" id="{FCFDA223-4383-447A-B354-A551917848FB}"/>
              </a:ext>
            </a:extLst>
          </p:cNvPr>
          <p:cNvCxnSpPr>
            <a:cxnSpLocks/>
          </p:cNvCxnSpPr>
          <p:nvPr/>
        </p:nvCxnSpPr>
        <p:spPr>
          <a:xfrm flipV="1">
            <a:off x="5087896" y="3891093"/>
            <a:ext cx="3578584" cy="7104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 xmlns:a16="http://schemas.microsoft.com/office/drawing/2014/main" id="{7A7A92E2-A77C-4419-890F-AC7133AB891D}"/>
              </a:ext>
            </a:extLst>
          </p:cNvPr>
          <p:cNvCxnSpPr>
            <a:cxnSpLocks/>
          </p:cNvCxnSpPr>
          <p:nvPr/>
        </p:nvCxnSpPr>
        <p:spPr>
          <a:xfrm flipV="1">
            <a:off x="5495166" y="3485834"/>
            <a:ext cx="1112675" cy="2007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8" name="Picture 17" descr="Graphical user interface, text, application, chat or text message&#10;&#10;Description automatically generated">
            <a:extLst>
              <a:ext uri="{FF2B5EF4-FFF2-40B4-BE49-F238E27FC236}">
                <a16:creationId xmlns="" xmlns:a16="http://schemas.microsoft.com/office/drawing/2014/main" id="{FBE6546C-9405-44E4-BA89-E07555DA9F41}"/>
              </a:ext>
            </a:extLst>
          </p:cNvPr>
          <p:cNvPicPr>
            <a:picLocks noChangeAspect="1"/>
          </p:cNvPicPr>
          <p:nvPr/>
        </p:nvPicPr>
        <p:blipFill>
          <a:blip r:embed="rId5"/>
          <a:stretch>
            <a:fillRect/>
          </a:stretch>
        </p:blipFill>
        <p:spPr>
          <a:xfrm>
            <a:off x="9264612" y="3732279"/>
            <a:ext cx="910328" cy="918244"/>
          </a:xfrm>
          <a:prstGeom prst="rect">
            <a:avLst/>
          </a:prstGeom>
        </p:spPr>
      </p:pic>
      <p:pic>
        <p:nvPicPr>
          <p:cNvPr id="20" name="Picture 19">
            <a:extLst>
              <a:ext uri="{FF2B5EF4-FFF2-40B4-BE49-F238E27FC236}">
                <a16:creationId xmlns="" xmlns:a16="http://schemas.microsoft.com/office/drawing/2014/main" id="{127F5672-FF51-4175-B2B1-F222053DD13B}"/>
              </a:ext>
            </a:extLst>
          </p:cNvPr>
          <p:cNvPicPr>
            <a:picLocks noChangeAspect="1"/>
          </p:cNvPicPr>
          <p:nvPr/>
        </p:nvPicPr>
        <p:blipFill>
          <a:blip r:embed="rId6"/>
          <a:stretch>
            <a:fillRect/>
          </a:stretch>
        </p:blipFill>
        <p:spPr>
          <a:xfrm>
            <a:off x="9254595" y="3565742"/>
            <a:ext cx="642886" cy="137761"/>
          </a:xfrm>
          <a:prstGeom prst="rect">
            <a:avLst/>
          </a:prstGeom>
        </p:spPr>
      </p:pic>
      <p:sp>
        <p:nvSpPr>
          <p:cNvPr id="14" name="Title 2">
            <a:extLst>
              <a:ext uri="{FF2B5EF4-FFF2-40B4-BE49-F238E27FC236}">
                <a16:creationId xmlns="" xmlns:a16="http://schemas.microsoft.com/office/drawing/2014/main" id="{17ADDADA-BF0A-814A-98DE-69C8740248C5}"/>
              </a:ext>
            </a:extLst>
          </p:cNvPr>
          <p:cNvSpPr>
            <a:spLocks noGrp="1"/>
          </p:cNvSpPr>
          <p:nvPr>
            <p:ph type="title"/>
          </p:nvPr>
        </p:nvSpPr>
        <p:spPr>
          <a:xfrm>
            <a:off x="1323996" y="0"/>
            <a:ext cx="9644485" cy="1206501"/>
          </a:xfrm>
        </p:spPr>
        <p:txBody>
          <a:bodyPr lIns="91440" tIns="45720" rIns="91440" bIns="45720" anchor="ctr"/>
          <a:lstStyle/>
          <a:p>
            <a:r>
              <a:rPr lang="en-US" sz="3200" b="1" dirty="0" smtClean="0">
                <a:latin typeface="Arial"/>
                <a:cs typeface="Arial"/>
              </a:rPr>
              <a:t>A NEW chemistry IE BENCHMARK</a:t>
            </a:r>
            <a:endParaRPr lang="en-US" sz="3200" b="1" dirty="0"/>
          </a:p>
        </p:txBody>
      </p:sp>
    </p:spTree>
    <p:extLst>
      <p:ext uri="{BB962C8B-B14F-4D97-AF65-F5344CB8AC3E}">
        <p14:creationId xmlns:p14="http://schemas.microsoft.com/office/powerpoint/2010/main" val="17188640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C81DF28-3339-D84B-B656-CFF42F4485A3}"/>
              </a:ext>
            </a:extLst>
          </p:cNvPr>
          <p:cNvSpPr>
            <a:spLocks noGrp="1"/>
          </p:cNvSpPr>
          <p:nvPr>
            <p:ph type="title"/>
          </p:nvPr>
        </p:nvSpPr>
        <p:spPr>
          <a:xfrm>
            <a:off x="1326127" y="0"/>
            <a:ext cx="11961085" cy="1325563"/>
          </a:xfrm>
        </p:spPr>
        <p:txBody>
          <a:bodyPr>
            <a:noAutofit/>
          </a:bodyPr>
          <a:lstStyle/>
          <a:p>
            <a:r>
              <a:rPr lang="en-US" sz="2800" kern="0" dirty="0" smtClean="0"/>
              <a:t>A </a:t>
            </a:r>
            <a:r>
              <a:rPr lang="en-US" sz="2800" kern="0" dirty="0" err="1" smtClean="0"/>
              <a:t>NeW</a:t>
            </a:r>
            <a:r>
              <a:rPr lang="en-US" sz="2800" kern="0" dirty="0" smtClean="0"/>
              <a:t> </a:t>
            </a:r>
            <a:r>
              <a:rPr lang="en-US" sz="2800" kern="0" dirty="0"/>
              <a:t>COVID-19 Benchmark</a:t>
            </a:r>
          </a:p>
        </p:txBody>
      </p:sp>
      <p:sp>
        <p:nvSpPr>
          <p:cNvPr id="6" name="Content Placeholder 2"/>
          <p:cNvSpPr>
            <a:spLocks noGrp="1"/>
          </p:cNvSpPr>
          <p:nvPr>
            <p:ph idx="1"/>
          </p:nvPr>
        </p:nvSpPr>
        <p:spPr>
          <a:xfrm>
            <a:off x="5341457" y="3439528"/>
            <a:ext cx="6850543" cy="5757566"/>
          </a:xfrm>
        </p:spPr>
        <p:txBody>
          <a:bodyPr>
            <a:normAutofit/>
          </a:bodyPr>
          <a:lstStyle/>
          <a:p>
            <a:pPr>
              <a:spcAft>
                <a:spcPts val="600"/>
              </a:spcAft>
            </a:pPr>
            <a:r>
              <a:rPr lang="en-US" altLang="zh-CN" sz="2000" dirty="0">
                <a:solidFill>
                  <a:prstClr val="black"/>
                </a:solidFill>
                <a:hlinkClick r:id="rId3"/>
              </a:rPr>
              <a:t>http://blender.cs.illinois.edu/covid19/</a:t>
            </a:r>
            <a:r>
              <a:rPr lang="en-US" altLang="zh-CN" sz="2000" dirty="0">
                <a:solidFill>
                  <a:prstClr val="black"/>
                </a:solidFill>
              </a:rPr>
              <a:t> </a:t>
            </a:r>
          </a:p>
          <a:p>
            <a:pPr>
              <a:spcAft>
                <a:spcPts val="600"/>
              </a:spcAft>
            </a:pPr>
            <a:r>
              <a:rPr lang="en-US" altLang="zh-CN" sz="2000" dirty="0">
                <a:solidFill>
                  <a:prstClr val="black"/>
                </a:solidFill>
              </a:rPr>
              <a:t>Manually annotated 122 documents with 6,789 sentences in total</a:t>
            </a:r>
          </a:p>
          <a:p>
            <a:pPr>
              <a:spcAft>
                <a:spcPts val="600"/>
              </a:spcAft>
            </a:pPr>
            <a:r>
              <a:rPr lang="en-US" altLang="zh-CN" sz="2000" dirty="0">
                <a:solidFill>
                  <a:prstClr val="black"/>
                </a:solidFill>
              </a:rPr>
              <a:t>Data Sources:</a:t>
            </a:r>
          </a:p>
          <a:p>
            <a:pPr marL="914400" lvl="1" indent="-342900">
              <a:spcBef>
                <a:spcPts val="0"/>
              </a:spcBef>
              <a:buSzPts val="1800"/>
              <a:buAutoNum type="arabicPeriod"/>
            </a:pPr>
            <a:r>
              <a:rPr lang="en-US" sz="1600" dirty="0"/>
              <a:t>AI2 CORD-19 archive: index for COVID-19 related papers from PubMed, PubMed Central, </a:t>
            </a:r>
            <a:r>
              <a:rPr lang="en-US" sz="1600" dirty="0" err="1"/>
              <a:t>Arxiv</a:t>
            </a:r>
            <a:r>
              <a:rPr lang="en-US" sz="1600" dirty="0"/>
              <a:t>, and Bio-</a:t>
            </a:r>
            <a:r>
              <a:rPr lang="en-US" sz="1600" dirty="0" err="1"/>
              <a:t>Arxiv</a:t>
            </a:r>
            <a:endParaRPr lang="en-US" sz="1600" dirty="0">
              <a:solidFill>
                <a:prstClr val="black"/>
              </a:solidFill>
            </a:endParaRPr>
          </a:p>
          <a:p>
            <a:pPr marL="914400" lvl="1" indent="-342900">
              <a:spcBef>
                <a:spcPts val="0"/>
              </a:spcBef>
              <a:buSzPts val="1800"/>
              <a:buAutoNum type="arabicPeriod"/>
            </a:pPr>
            <a:r>
              <a:rPr lang="en-US" sz="1600" dirty="0"/>
              <a:t>NCBI PMC API: retrieve PubMed (PM) or PubMed Central (PMC) articles</a:t>
            </a:r>
          </a:p>
          <a:p>
            <a:pPr marL="914400" lvl="1" indent="-342900">
              <a:spcBef>
                <a:spcPts val="0"/>
              </a:spcBef>
              <a:buSzPts val="1800"/>
              <a:buAutoNum type="arabicPeriod"/>
            </a:pPr>
            <a:r>
              <a:rPr lang="en-US" sz="1600" dirty="0"/>
              <a:t>NCBI </a:t>
            </a:r>
            <a:r>
              <a:rPr lang="en-US" sz="1600" dirty="0" err="1"/>
              <a:t>Pubtator</a:t>
            </a:r>
            <a:r>
              <a:rPr lang="en-US" sz="1600" dirty="0"/>
              <a:t> API: retrieve pre-annotated PubMed or </a:t>
            </a:r>
            <a:r>
              <a:rPr lang="en-US" sz="1600" dirty="0" err="1"/>
              <a:t>Pubmed</a:t>
            </a:r>
            <a:r>
              <a:rPr lang="en-US" sz="1600" dirty="0"/>
              <a:t> Central articles</a:t>
            </a:r>
          </a:p>
        </p:txBody>
      </p:sp>
      <p:pic>
        <p:nvPicPr>
          <p:cNvPr id="7" name="Picture 6">
            <a:extLst>
              <a:ext uri="{FF2B5EF4-FFF2-40B4-BE49-F238E27FC236}">
                <a16:creationId xmlns:a16="http://schemas.microsoft.com/office/drawing/2014/main" xmlns="" id="{6BDF761E-8D68-EB42-82B1-D2DFA2429A3D}"/>
              </a:ext>
            </a:extLst>
          </p:cNvPr>
          <p:cNvPicPr>
            <a:picLocks noChangeAspect="1"/>
          </p:cNvPicPr>
          <p:nvPr/>
        </p:nvPicPr>
        <p:blipFill>
          <a:blip r:embed="rId4"/>
          <a:stretch>
            <a:fillRect/>
          </a:stretch>
        </p:blipFill>
        <p:spPr>
          <a:xfrm>
            <a:off x="282334" y="1325563"/>
            <a:ext cx="4803486" cy="4712664"/>
          </a:xfrm>
          <a:prstGeom prst="rect">
            <a:avLst/>
          </a:prstGeom>
        </p:spPr>
      </p:pic>
      <p:pic>
        <p:nvPicPr>
          <p:cNvPr id="8" name="Picture 7">
            <a:extLst>
              <a:ext uri="{FF2B5EF4-FFF2-40B4-BE49-F238E27FC236}">
                <a16:creationId xmlns:a16="http://schemas.microsoft.com/office/drawing/2014/main" xmlns="" id="{04CF27F3-26AF-5C47-AA85-2AC44DAD7DA5}"/>
              </a:ext>
            </a:extLst>
          </p:cNvPr>
          <p:cNvPicPr>
            <a:picLocks noChangeAspect="1"/>
          </p:cNvPicPr>
          <p:nvPr/>
        </p:nvPicPr>
        <p:blipFill>
          <a:blip r:embed="rId5"/>
          <a:stretch>
            <a:fillRect/>
          </a:stretch>
        </p:blipFill>
        <p:spPr>
          <a:xfrm>
            <a:off x="5850495" y="1446233"/>
            <a:ext cx="5717869" cy="1741351"/>
          </a:xfrm>
          <a:prstGeom prst="rect">
            <a:avLst/>
          </a:prstGeom>
        </p:spPr>
      </p:pic>
    </p:spTree>
    <p:extLst>
      <p:ext uri="{BB962C8B-B14F-4D97-AF65-F5344CB8AC3E}">
        <p14:creationId xmlns:p14="http://schemas.microsoft.com/office/powerpoint/2010/main" val="2790552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17ADDADA-BF0A-814A-98DE-69C8740248C5}"/>
              </a:ext>
            </a:extLst>
          </p:cNvPr>
          <p:cNvSpPr>
            <a:spLocks noGrp="1"/>
          </p:cNvSpPr>
          <p:nvPr>
            <p:ph type="title"/>
          </p:nvPr>
        </p:nvSpPr>
        <p:spPr>
          <a:xfrm>
            <a:off x="1452266" y="123568"/>
            <a:ext cx="10004471" cy="1082933"/>
          </a:xfrm>
        </p:spPr>
        <p:txBody>
          <a:bodyPr lIns="91440" tIns="45720" rIns="91440" bIns="45720" anchor="ctr"/>
          <a:lstStyle/>
          <a:p>
            <a:r>
              <a:rPr lang="en-US" sz="3200" b="1" dirty="0" smtClean="0">
                <a:latin typeface="Arial"/>
                <a:cs typeface="Arial"/>
              </a:rPr>
              <a:t>APPLICATION IN COVID-19 DRUG REPURPOSING REPORT GENERATION</a:t>
            </a:r>
            <a:br>
              <a:rPr lang="en-US" sz="3200" b="1" dirty="0" smtClean="0">
                <a:latin typeface="Arial"/>
                <a:cs typeface="Arial"/>
              </a:rPr>
            </a:br>
            <a:endParaRPr lang="en-US" sz="3200" b="1" dirty="0"/>
          </a:p>
        </p:txBody>
      </p:sp>
      <p:sp>
        <p:nvSpPr>
          <p:cNvPr id="7" name="Content Placeholder 6"/>
          <p:cNvSpPr>
            <a:spLocks noGrp="1"/>
          </p:cNvSpPr>
          <p:nvPr>
            <p:ph idx="1"/>
          </p:nvPr>
        </p:nvSpPr>
        <p:spPr>
          <a:xfrm>
            <a:off x="914497" y="1672395"/>
            <a:ext cx="10833904" cy="4742006"/>
          </a:xfrm>
        </p:spPr>
        <p:txBody>
          <a:bodyPr lIns="91440" tIns="45720" rIns="91440" bIns="45720" anchor="t"/>
          <a:lstStyle/>
          <a:p>
            <a:endParaRPr lang="en-US" sz="2400" dirty="0"/>
          </a:p>
          <a:p>
            <a:pPr marL="342900" indent="-342900"/>
            <a:r>
              <a:rPr lang="en-US" dirty="0"/>
              <a:t>  </a:t>
            </a:r>
          </a:p>
        </p:txBody>
      </p:sp>
      <p:pic>
        <p:nvPicPr>
          <p:cNvPr id="5" name="Picture 4" descr="Macintosh HD:Users:Ji:Desktop:0-KAIROS:2020June-PIMeeting:COVID19:covid-path (2).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75495" y="999638"/>
            <a:ext cx="5818983" cy="5040647"/>
          </a:xfrm>
          <a:prstGeom prst="rect">
            <a:avLst/>
          </a:prstGeom>
          <a:noFill/>
          <a:ln>
            <a:noFill/>
          </a:ln>
        </p:spPr>
      </p:pic>
      <p:sp>
        <p:nvSpPr>
          <p:cNvPr id="6" name="Content Placeholder 6">
            <a:extLst>
              <a:ext uri="{FF2B5EF4-FFF2-40B4-BE49-F238E27FC236}">
                <a16:creationId xmlns="" xmlns:a16="http://schemas.microsoft.com/office/drawing/2014/main" id="{61BF0C78-DC08-1F42-A6BD-20D1B9F7A3D5}"/>
              </a:ext>
            </a:extLst>
          </p:cNvPr>
          <p:cNvSpPr txBox="1">
            <a:spLocks/>
          </p:cNvSpPr>
          <p:nvPr/>
        </p:nvSpPr>
        <p:spPr>
          <a:xfrm>
            <a:off x="1823468" y="6273615"/>
            <a:ext cx="11732111" cy="5567083"/>
          </a:xfrm>
          <a:prstGeom prst="rect">
            <a:avLst/>
          </a:prstGeom>
        </p:spPr>
        <p:txBody>
          <a:bodyPr lIns="91440" tIns="45720" rIns="91440" bIns="45720" anchor="t"/>
          <a:lstStyle>
            <a:lvl1pPr marL="0" indent="0" algn="l" defTabSz="914400" rtl="0" eaLnBrk="1" latinLnBrk="0" hangingPunct="1">
              <a:lnSpc>
                <a:spcPct val="125000"/>
              </a:lnSpc>
              <a:spcBef>
                <a:spcPts val="1000"/>
              </a:spcBef>
              <a:buFont typeface="Arial" panose="020B0604020202020204" pitchFamily="34" charset="0"/>
              <a:buNone/>
              <a:defRPr sz="2000" kern="1200">
                <a:solidFill>
                  <a:srgbClr val="231F2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25000"/>
              </a:lnSpc>
              <a:spcBef>
                <a:spcPts val="500"/>
              </a:spcBef>
              <a:buFont typeface="Arial" panose="020B0604020202020204" pitchFamily="34" charset="0"/>
              <a:buChar char="•"/>
              <a:defRPr sz="1800" kern="1200">
                <a:solidFill>
                  <a:srgbClr val="231F2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25000"/>
              </a:lnSpc>
              <a:spcBef>
                <a:spcPts val="500"/>
              </a:spcBef>
              <a:buFont typeface="Arial" panose="020B0604020202020204" pitchFamily="34" charset="0"/>
              <a:buChar char="•"/>
              <a:defRPr sz="1800" kern="1200">
                <a:solidFill>
                  <a:srgbClr val="231F2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rgbClr val="231F2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rgbClr val="231F2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00"/>
              </a:spcBef>
            </a:pPr>
            <a:r>
              <a:rPr lang="en-US" b="1" dirty="0"/>
              <a:t>[Wang et al., NAACL2021 Best Demo Paper Award]</a:t>
            </a:r>
          </a:p>
        </p:txBody>
      </p:sp>
    </p:spTree>
    <p:extLst>
      <p:ext uri="{BB962C8B-B14F-4D97-AF65-F5344CB8AC3E}">
        <p14:creationId xmlns:p14="http://schemas.microsoft.com/office/powerpoint/2010/main" val="22688642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FE83F202-CD50-8C4F-912A-E3076D79F1AD}"/>
              </a:ext>
            </a:extLst>
          </p:cNvPr>
          <p:cNvSpPr>
            <a:spLocks noGrp="1"/>
          </p:cNvSpPr>
          <p:nvPr>
            <p:ph type="sldNum" sz="quarter" idx="4294967295"/>
          </p:nvPr>
        </p:nvSpPr>
        <p:spPr>
          <a:xfrm>
            <a:off x="9070428" y="6356350"/>
            <a:ext cx="2743200" cy="365125"/>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5EC6CD-959F-7F4A-9DAB-F4C6252E2A97}" type="slidenum">
              <a:rPr kumimoji="0" lang="en-US" sz="1200" b="1" i="0" u="none" strike="noStrike" kern="1200" cap="none" spc="0" normalizeH="0" baseline="0" noProof="0" smtClean="0">
                <a:ln>
                  <a:noFill/>
                </a:ln>
                <a:solidFill>
                  <a:prstClr val="black">
                    <a:lumMod val="50000"/>
                    <a:lumOff val="50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1" i="0" u="none" strike="noStrike" kern="1200" cap="none" spc="0" normalizeH="0" baseline="0" noProof="0">
              <a:ln>
                <a:noFill/>
              </a:ln>
              <a:solidFill>
                <a:prstClr val="black">
                  <a:lumMod val="50000"/>
                  <a:lumOff val="50000"/>
                </a:prstClr>
              </a:solidFill>
              <a:effectLst/>
              <a:uLnTx/>
              <a:uFillTx/>
              <a:latin typeface="Calibri"/>
              <a:ea typeface="+mn-ea"/>
              <a:cs typeface="+mn-cs"/>
            </a:endParaRPr>
          </a:p>
        </p:txBody>
      </p:sp>
      <p:sp>
        <p:nvSpPr>
          <p:cNvPr id="5" name="Rectangle 4">
            <a:extLst>
              <a:ext uri="{FF2B5EF4-FFF2-40B4-BE49-F238E27FC236}">
                <a16:creationId xmlns="" xmlns:a16="http://schemas.microsoft.com/office/drawing/2014/main" id="{1711D59A-893C-2C4E-A087-E5B934932004}"/>
              </a:ext>
            </a:extLst>
          </p:cNvPr>
          <p:cNvSpPr/>
          <p:nvPr/>
        </p:nvSpPr>
        <p:spPr>
          <a:xfrm>
            <a:off x="663020" y="3650375"/>
            <a:ext cx="3945025" cy="738664"/>
          </a:xfrm>
          <a:prstGeom prst="rect">
            <a:avLst/>
          </a:prstGeom>
        </p:spPr>
        <p:txBody>
          <a:bodyPr wrap="square">
            <a:spAutoFit/>
          </a:bodyPr>
          <a:lstStyle/>
          <a:p>
            <a:pPr marL="0" marR="0" lvl="0" indent="0" algn="l" defTabSz="457200" rtl="0" eaLnBrk="1" fontAlgn="auto" latinLnBrk="0" hangingPunct="1">
              <a:lnSpc>
                <a:spcPct val="100000"/>
              </a:lnSpc>
              <a:spcBef>
                <a:spcPts val="1500"/>
              </a:spcBef>
              <a:spcAft>
                <a:spcPts val="0"/>
              </a:spcAft>
              <a:buClrTx/>
              <a:buSzTx/>
              <a:buFontTx/>
              <a:buNone/>
              <a:tabLst/>
              <a:defRPr/>
            </a:pPr>
            <a:r>
              <a:rPr kumimoji="0" lang="en-US" sz="1400" b="0" i="0" u="sng" strike="noStrike" kern="1200" cap="none" spc="0" normalizeH="0" baseline="0" noProof="0" dirty="0">
                <a:ln>
                  <a:noFill/>
                </a:ln>
                <a:solidFill>
                  <a:srgbClr val="642A8F"/>
                </a:solidFill>
                <a:effectLst/>
                <a:uLnTx/>
                <a:uFillTx/>
                <a:latin typeface="Times New Roman" panose="02020603050405020304" pitchFamily="18" charset="0"/>
                <a:ea typeface="+mn-ea"/>
                <a:cs typeface="+mn-cs"/>
                <a:hlinkClick r:id="rId2"/>
              </a:rPr>
              <a:t>Figure 1.</a:t>
            </a: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1500"/>
              </a:spcAft>
              <a:buClrTx/>
              <a:buSzTx/>
              <a:buFontTx/>
              <a:buNone/>
              <a:tabLst/>
              <a:defRPr/>
            </a:pPr>
            <a:r>
              <a:rPr kumimoji="0" lang="en-US" sz="1400" b="0" i="0" u="none" strike="noStrike" kern="1200" cap="none" spc="0" normalizeH="0" baseline="0" noProof="0" dirty="0">
                <a:ln>
                  <a:noFill/>
                </a:ln>
                <a:solidFill>
                  <a:srgbClr val="666666"/>
                </a:solidFill>
                <a:effectLst/>
                <a:uLnTx/>
                <a:uFillTx/>
                <a:latin typeface="Times New Roman" panose="02020603050405020304" pitchFamily="18" charset="0"/>
                <a:ea typeface="+mn-ea"/>
                <a:cs typeface="+mn-cs"/>
              </a:rPr>
              <a:t>FDA approved drugs of most interest for repurposing as potential Ebola virus treatments.</a:t>
            </a: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22" name="Picture 21">
            <a:extLst>
              <a:ext uri="{FF2B5EF4-FFF2-40B4-BE49-F238E27FC236}">
                <a16:creationId xmlns="" xmlns:a16="http://schemas.microsoft.com/office/drawing/2014/main" id="{D66537B3-BFF1-FC46-9243-B070261C0098}"/>
              </a:ext>
            </a:extLst>
          </p:cNvPr>
          <p:cNvPicPr>
            <a:picLocks noChangeAspect="1"/>
          </p:cNvPicPr>
          <p:nvPr/>
        </p:nvPicPr>
        <p:blipFill>
          <a:blip r:embed="rId3"/>
          <a:stretch>
            <a:fillRect/>
          </a:stretch>
        </p:blipFill>
        <p:spPr>
          <a:xfrm>
            <a:off x="759053" y="1032378"/>
            <a:ext cx="3752961" cy="2613508"/>
          </a:xfrm>
          <a:prstGeom prst="rect">
            <a:avLst/>
          </a:prstGeom>
        </p:spPr>
      </p:pic>
      <p:pic>
        <p:nvPicPr>
          <p:cNvPr id="47" name="Picture 46">
            <a:extLst>
              <a:ext uri="{FF2B5EF4-FFF2-40B4-BE49-F238E27FC236}">
                <a16:creationId xmlns="" xmlns:a16="http://schemas.microsoft.com/office/drawing/2014/main" id="{36381CC1-C082-A54A-A368-F17D251481A7}"/>
              </a:ext>
            </a:extLst>
          </p:cNvPr>
          <p:cNvPicPr>
            <a:picLocks noChangeAspect="1"/>
          </p:cNvPicPr>
          <p:nvPr/>
        </p:nvPicPr>
        <p:blipFill>
          <a:blip r:embed="rId4"/>
          <a:stretch>
            <a:fillRect/>
          </a:stretch>
        </p:blipFill>
        <p:spPr>
          <a:xfrm>
            <a:off x="7131268" y="3917504"/>
            <a:ext cx="3729554" cy="2803971"/>
          </a:xfrm>
          <a:prstGeom prst="rect">
            <a:avLst/>
          </a:prstGeom>
        </p:spPr>
      </p:pic>
      <p:pic>
        <p:nvPicPr>
          <p:cNvPr id="48" name="Picture 47">
            <a:extLst>
              <a:ext uri="{FF2B5EF4-FFF2-40B4-BE49-F238E27FC236}">
                <a16:creationId xmlns="" xmlns:a16="http://schemas.microsoft.com/office/drawing/2014/main" id="{5D32693C-4701-534A-A450-E7E2C075149D}"/>
              </a:ext>
            </a:extLst>
          </p:cNvPr>
          <p:cNvPicPr>
            <a:picLocks noChangeAspect="1"/>
          </p:cNvPicPr>
          <p:nvPr/>
        </p:nvPicPr>
        <p:blipFill>
          <a:blip r:embed="rId5"/>
          <a:stretch>
            <a:fillRect/>
          </a:stretch>
        </p:blipFill>
        <p:spPr>
          <a:xfrm>
            <a:off x="6582410" y="1311464"/>
            <a:ext cx="4847590" cy="2062804"/>
          </a:xfrm>
          <a:prstGeom prst="rect">
            <a:avLst/>
          </a:prstGeom>
        </p:spPr>
      </p:pic>
      <p:cxnSp>
        <p:nvCxnSpPr>
          <p:cNvPr id="52" name="Straight Arrow Connector 51">
            <a:extLst>
              <a:ext uri="{FF2B5EF4-FFF2-40B4-BE49-F238E27FC236}">
                <a16:creationId xmlns="" xmlns:a16="http://schemas.microsoft.com/office/drawing/2014/main" id="{4E63E9DB-9884-E34A-A177-6D1D5A5FB7B0}"/>
              </a:ext>
            </a:extLst>
          </p:cNvPr>
          <p:cNvCxnSpPr>
            <a:cxnSpLocks/>
          </p:cNvCxnSpPr>
          <p:nvPr/>
        </p:nvCxnSpPr>
        <p:spPr>
          <a:xfrm>
            <a:off x="4542494" y="2400092"/>
            <a:ext cx="207039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6" name="Rectangle 55">
            <a:extLst>
              <a:ext uri="{FF2B5EF4-FFF2-40B4-BE49-F238E27FC236}">
                <a16:creationId xmlns="" xmlns:a16="http://schemas.microsoft.com/office/drawing/2014/main" id="{B9CE2615-7DBE-1945-94B1-6F4B64A63096}"/>
              </a:ext>
            </a:extLst>
          </p:cNvPr>
          <p:cNvSpPr/>
          <p:nvPr/>
        </p:nvSpPr>
        <p:spPr>
          <a:xfrm>
            <a:off x="4512014" y="1454231"/>
            <a:ext cx="2345986" cy="92333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Entity Grounding for Drug Molecular Structure Image</a:t>
            </a:r>
          </a:p>
        </p:txBody>
      </p:sp>
      <p:cxnSp>
        <p:nvCxnSpPr>
          <p:cNvPr id="57" name="Straight Arrow Connector 56">
            <a:extLst>
              <a:ext uri="{FF2B5EF4-FFF2-40B4-BE49-F238E27FC236}">
                <a16:creationId xmlns="" xmlns:a16="http://schemas.microsoft.com/office/drawing/2014/main" id="{1CAFE044-B072-8941-8184-7D860AE8D646}"/>
              </a:ext>
            </a:extLst>
          </p:cNvPr>
          <p:cNvCxnSpPr>
            <a:cxnSpLocks/>
          </p:cNvCxnSpPr>
          <p:nvPr/>
        </p:nvCxnSpPr>
        <p:spPr>
          <a:xfrm>
            <a:off x="2310765" y="4389039"/>
            <a:ext cx="0" cy="5432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8" name="Rectangle 57">
            <a:extLst>
              <a:ext uri="{FF2B5EF4-FFF2-40B4-BE49-F238E27FC236}">
                <a16:creationId xmlns="" xmlns:a16="http://schemas.microsoft.com/office/drawing/2014/main" id="{341B3A58-0722-8543-87A7-BF3E4C74AFA0}"/>
              </a:ext>
            </a:extLst>
          </p:cNvPr>
          <p:cNvSpPr/>
          <p:nvPr/>
        </p:nvSpPr>
        <p:spPr>
          <a:xfrm>
            <a:off x="2350677" y="4444606"/>
            <a:ext cx="2191817"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KG from caption text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9" name="Rectangle 58">
            <a:extLst>
              <a:ext uri="{FF2B5EF4-FFF2-40B4-BE49-F238E27FC236}">
                <a16:creationId xmlns="" xmlns:a16="http://schemas.microsoft.com/office/drawing/2014/main" id="{618B0ED4-8618-F448-9E54-89B4F2E9A5DB}"/>
              </a:ext>
            </a:extLst>
          </p:cNvPr>
          <p:cNvSpPr/>
          <p:nvPr/>
        </p:nvSpPr>
        <p:spPr>
          <a:xfrm>
            <a:off x="1373096" y="5079935"/>
            <a:ext cx="560798"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FDA</a:t>
            </a:r>
          </a:p>
        </p:txBody>
      </p:sp>
      <p:cxnSp>
        <p:nvCxnSpPr>
          <p:cNvPr id="60" name="Straight Arrow Connector 59">
            <a:extLst>
              <a:ext uri="{FF2B5EF4-FFF2-40B4-BE49-F238E27FC236}">
                <a16:creationId xmlns="" xmlns:a16="http://schemas.microsoft.com/office/drawing/2014/main" id="{F9978371-DB5E-6F47-A3CA-B85E9D1DD083}"/>
              </a:ext>
            </a:extLst>
          </p:cNvPr>
          <p:cNvCxnSpPr>
            <a:cxnSpLocks/>
            <a:stCxn id="59" idx="2"/>
            <a:endCxn id="61" idx="0"/>
          </p:cNvCxnSpPr>
          <p:nvPr/>
        </p:nvCxnSpPr>
        <p:spPr>
          <a:xfrm>
            <a:off x="1653495" y="5449267"/>
            <a:ext cx="1" cy="5432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1" name="Rectangle 60">
            <a:extLst>
              <a:ext uri="{FF2B5EF4-FFF2-40B4-BE49-F238E27FC236}">
                <a16:creationId xmlns="" xmlns:a16="http://schemas.microsoft.com/office/drawing/2014/main" id="{C5AAEBD6-9895-D749-8590-D8C0AACED8F7}"/>
              </a:ext>
            </a:extLst>
          </p:cNvPr>
          <p:cNvSpPr/>
          <p:nvPr/>
        </p:nvSpPr>
        <p:spPr>
          <a:xfrm>
            <a:off x="1281657" y="5992503"/>
            <a:ext cx="743677"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Drugs</a:t>
            </a:r>
          </a:p>
        </p:txBody>
      </p:sp>
      <p:sp>
        <p:nvSpPr>
          <p:cNvPr id="62" name="Rectangle 61">
            <a:extLst>
              <a:ext uri="{FF2B5EF4-FFF2-40B4-BE49-F238E27FC236}">
                <a16:creationId xmlns="" xmlns:a16="http://schemas.microsoft.com/office/drawing/2014/main" id="{8563361C-6E16-BE46-BF06-358F76CA6DA9}"/>
              </a:ext>
            </a:extLst>
          </p:cNvPr>
          <p:cNvSpPr/>
          <p:nvPr/>
        </p:nvSpPr>
        <p:spPr>
          <a:xfrm>
            <a:off x="3209865" y="5987018"/>
            <a:ext cx="743677"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Ebola</a:t>
            </a:r>
          </a:p>
        </p:txBody>
      </p:sp>
      <p:cxnSp>
        <p:nvCxnSpPr>
          <p:cNvPr id="63" name="Straight Arrow Connector 62">
            <a:extLst>
              <a:ext uri="{FF2B5EF4-FFF2-40B4-BE49-F238E27FC236}">
                <a16:creationId xmlns="" xmlns:a16="http://schemas.microsoft.com/office/drawing/2014/main" id="{5A30B00B-0126-B84A-9D7A-1BB1B357F042}"/>
              </a:ext>
            </a:extLst>
          </p:cNvPr>
          <p:cNvCxnSpPr>
            <a:cxnSpLocks/>
            <a:stCxn id="61" idx="3"/>
            <a:endCxn id="62" idx="1"/>
          </p:cNvCxnSpPr>
          <p:nvPr/>
        </p:nvCxnSpPr>
        <p:spPr>
          <a:xfrm flipV="1">
            <a:off x="2025334" y="6171684"/>
            <a:ext cx="1184531" cy="54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9" name="Rectangle 68">
            <a:extLst>
              <a:ext uri="{FF2B5EF4-FFF2-40B4-BE49-F238E27FC236}">
                <a16:creationId xmlns="" xmlns:a16="http://schemas.microsoft.com/office/drawing/2014/main" id="{7F829B8B-9345-354E-AC2E-A0E5F4638127}"/>
              </a:ext>
            </a:extLst>
          </p:cNvPr>
          <p:cNvSpPr/>
          <p:nvPr/>
        </p:nvSpPr>
        <p:spPr>
          <a:xfrm>
            <a:off x="759053" y="5511255"/>
            <a:ext cx="1459322"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approve</a:t>
            </a:r>
          </a:p>
        </p:txBody>
      </p:sp>
      <p:sp>
        <p:nvSpPr>
          <p:cNvPr id="70" name="Rectangle 69">
            <a:extLst>
              <a:ext uri="{FF2B5EF4-FFF2-40B4-BE49-F238E27FC236}">
                <a16:creationId xmlns="" xmlns:a16="http://schemas.microsoft.com/office/drawing/2014/main" id="{09361822-5D18-3A42-B40C-AEAC77131956}"/>
              </a:ext>
            </a:extLst>
          </p:cNvPr>
          <p:cNvSpPr/>
          <p:nvPr/>
        </p:nvSpPr>
        <p:spPr>
          <a:xfrm>
            <a:off x="2080980" y="5799569"/>
            <a:ext cx="1459322"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repurpose</a:t>
            </a:r>
          </a:p>
        </p:txBody>
      </p:sp>
      <p:sp>
        <p:nvSpPr>
          <p:cNvPr id="72" name="Rectangle 71">
            <a:extLst>
              <a:ext uri="{FF2B5EF4-FFF2-40B4-BE49-F238E27FC236}">
                <a16:creationId xmlns="" xmlns:a16="http://schemas.microsoft.com/office/drawing/2014/main" id="{E9199DD3-3A79-B14A-8E19-EB4E1E69ACEA}"/>
              </a:ext>
            </a:extLst>
          </p:cNvPr>
          <p:cNvSpPr/>
          <p:nvPr/>
        </p:nvSpPr>
        <p:spPr>
          <a:xfrm>
            <a:off x="558800" y="4932275"/>
            <a:ext cx="3657600" cy="1702205"/>
          </a:xfrm>
          <a:prstGeom prst="rect">
            <a:avLst/>
          </a:prstGeom>
          <a:noFill/>
          <a:ln>
            <a:solidFill>
              <a:srgbClr val="2326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73" name="Straight Arrow Connector 72">
            <a:extLst>
              <a:ext uri="{FF2B5EF4-FFF2-40B4-BE49-F238E27FC236}">
                <a16:creationId xmlns="" xmlns:a16="http://schemas.microsoft.com/office/drawing/2014/main" id="{120D733B-98AA-6344-8D73-112D327C6CAD}"/>
              </a:ext>
            </a:extLst>
          </p:cNvPr>
          <p:cNvCxnSpPr>
            <a:cxnSpLocks/>
            <a:endCxn id="47" idx="1"/>
          </p:cNvCxnSpPr>
          <p:nvPr/>
        </p:nvCxnSpPr>
        <p:spPr>
          <a:xfrm>
            <a:off x="4216400" y="5319490"/>
            <a:ext cx="29148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9" name="Elbow Connector 78">
            <a:extLst>
              <a:ext uri="{FF2B5EF4-FFF2-40B4-BE49-F238E27FC236}">
                <a16:creationId xmlns="" xmlns:a16="http://schemas.microsoft.com/office/drawing/2014/main" id="{F6252392-9B79-3042-A830-5415C828D59D}"/>
              </a:ext>
            </a:extLst>
          </p:cNvPr>
          <p:cNvCxnSpPr>
            <a:cxnSpLocks/>
            <a:stCxn id="48" idx="2"/>
          </p:cNvCxnSpPr>
          <p:nvPr/>
        </p:nvCxnSpPr>
        <p:spPr>
          <a:xfrm rot="5400000">
            <a:off x="7174203" y="1849028"/>
            <a:ext cx="306763" cy="3357242"/>
          </a:xfrm>
          <a:prstGeom prst="bentConnector2">
            <a:avLst/>
          </a:prstGeom>
        </p:spPr>
        <p:style>
          <a:lnRef idx="1">
            <a:schemeClr val="dk1"/>
          </a:lnRef>
          <a:fillRef idx="0">
            <a:schemeClr val="dk1"/>
          </a:fillRef>
          <a:effectRef idx="0">
            <a:schemeClr val="dk1"/>
          </a:effectRef>
          <a:fontRef idx="minor">
            <a:schemeClr val="tx1"/>
          </a:fontRef>
        </p:style>
      </p:cxnSp>
      <p:cxnSp>
        <p:nvCxnSpPr>
          <p:cNvPr id="80" name="Straight Arrow Connector 79">
            <a:extLst>
              <a:ext uri="{FF2B5EF4-FFF2-40B4-BE49-F238E27FC236}">
                <a16:creationId xmlns="" xmlns:a16="http://schemas.microsoft.com/office/drawing/2014/main" id="{48A0A133-6A96-D343-9FD5-4E67F6000829}"/>
              </a:ext>
            </a:extLst>
          </p:cNvPr>
          <p:cNvCxnSpPr>
            <a:cxnSpLocks/>
          </p:cNvCxnSpPr>
          <p:nvPr/>
        </p:nvCxnSpPr>
        <p:spPr>
          <a:xfrm>
            <a:off x="5653514" y="3670871"/>
            <a:ext cx="0" cy="16384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2" name="Rectangle 91">
            <a:extLst>
              <a:ext uri="{FF2B5EF4-FFF2-40B4-BE49-F238E27FC236}">
                <a16:creationId xmlns="" xmlns:a16="http://schemas.microsoft.com/office/drawing/2014/main" id="{4E19627D-256A-0146-8CED-8DB16A922E3A}"/>
              </a:ext>
            </a:extLst>
          </p:cNvPr>
          <p:cNvSpPr/>
          <p:nvPr/>
        </p:nvSpPr>
        <p:spPr>
          <a:xfrm>
            <a:off x="4416653" y="5420669"/>
            <a:ext cx="2862500" cy="64633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Multimedia Knowledge Graph </a:t>
            </a: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Expansion </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4" name="Rectangle 23">
            <a:extLst>
              <a:ext uri="{FF2B5EF4-FFF2-40B4-BE49-F238E27FC236}">
                <a16:creationId xmlns="" xmlns:a16="http://schemas.microsoft.com/office/drawing/2014/main" id="{D6DCE927-6805-CC4A-8DF6-5A4DF3A334B9}"/>
              </a:ext>
            </a:extLst>
          </p:cNvPr>
          <p:cNvSpPr/>
          <p:nvPr/>
        </p:nvSpPr>
        <p:spPr>
          <a:xfrm>
            <a:off x="481964" y="976811"/>
            <a:ext cx="4030049" cy="3412228"/>
          </a:xfrm>
          <a:prstGeom prst="rect">
            <a:avLst/>
          </a:prstGeom>
          <a:noFill/>
          <a:ln>
            <a:solidFill>
              <a:srgbClr val="2326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24">
            <a:extLst>
              <a:ext uri="{FF2B5EF4-FFF2-40B4-BE49-F238E27FC236}">
                <a16:creationId xmlns="" xmlns:a16="http://schemas.microsoft.com/office/drawing/2014/main" id="{33628638-7BA6-AE49-A1FF-52360323511D}"/>
              </a:ext>
            </a:extLst>
          </p:cNvPr>
          <p:cNvSpPr/>
          <p:nvPr/>
        </p:nvSpPr>
        <p:spPr>
          <a:xfrm>
            <a:off x="7131269" y="3832698"/>
            <a:ext cx="3729554" cy="2928590"/>
          </a:xfrm>
          <a:prstGeom prst="rect">
            <a:avLst/>
          </a:prstGeom>
          <a:noFill/>
          <a:ln>
            <a:solidFill>
              <a:srgbClr val="2326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Title 2">
            <a:extLst>
              <a:ext uri="{FF2B5EF4-FFF2-40B4-BE49-F238E27FC236}">
                <a16:creationId xmlns="" xmlns:a16="http://schemas.microsoft.com/office/drawing/2014/main" id="{17ADDADA-BF0A-814A-98DE-69C8740248C5}"/>
              </a:ext>
            </a:extLst>
          </p:cNvPr>
          <p:cNvSpPr>
            <a:spLocks noGrp="1"/>
          </p:cNvSpPr>
          <p:nvPr>
            <p:ph type="title"/>
          </p:nvPr>
        </p:nvSpPr>
        <p:spPr>
          <a:xfrm>
            <a:off x="1452266" y="123568"/>
            <a:ext cx="10004471" cy="1082933"/>
          </a:xfrm>
        </p:spPr>
        <p:txBody>
          <a:bodyPr lIns="91440" tIns="45720" rIns="91440" bIns="45720" anchor="ctr"/>
          <a:lstStyle/>
          <a:p>
            <a:r>
              <a:rPr lang="en-US" sz="3200" b="1" dirty="0" smtClean="0">
                <a:latin typeface="Arial"/>
                <a:cs typeface="Arial"/>
              </a:rPr>
              <a:t>APPLICATION IN COVID-19 DRUG REPURPOSING REPORT GENERATION</a:t>
            </a:r>
            <a:br>
              <a:rPr lang="en-US" sz="3200" b="1" dirty="0" smtClean="0">
                <a:latin typeface="Arial"/>
                <a:cs typeface="Arial"/>
              </a:rPr>
            </a:br>
            <a:endParaRPr lang="en-US" sz="3200" b="1" dirty="0"/>
          </a:p>
        </p:txBody>
      </p:sp>
    </p:spTree>
    <p:extLst>
      <p:ext uri="{BB962C8B-B14F-4D97-AF65-F5344CB8AC3E}">
        <p14:creationId xmlns:p14="http://schemas.microsoft.com/office/powerpoint/2010/main" val="69718420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p104"/>
          <p:cNvSpPr txBox="1">
            <a:spLocks noGrp="1"/>
          </p:cNvSpPr>
          <p:nvPr>
            <p:ph type="title"/>
          </p:nvPr>
        </p:nvSpPr>
        <p:spPr>
          <a:xfrm>
            <a:off x="687050" y="55567"/>
            <a:ext cx="9980951"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pPr>
            <a:r>
              <a:rPr lang="en-US" sz="3200" dirty="0" smtClean="0">
                <a:sym typeface="Palatino Linotype"/>
              </a:rPr>
              <a:t>Conclusions and Future Work</a:t>
            </a:r>
            <a:endParaRPr sz="3200" dirty="0">
              <a:sym typeface="Palatino Linotype"/>
            </a:endParaRPr>
          </a:p>
        </p:txBody>
      </p:sp>
      <p:sp>
        <p:nvSpPr>
          <p:cNvPr id="1131" name="Google Shape;1131;p104"/>
          <p:cNvSpPr txBox="1">
            <a:spLocks noGrp="1"/>
          </p:cNvSpPr>
          <p:nvPr>
            <p:ph type="body" idx="1"/>
          </p:nvPr>
        </p:nvSpPr>
        <p:spPr>
          <a:xfrm>
            <a:off x="687050" y="1198567"/>
            <a:ext cx="10990288" cy="4665348"/>
          </a:xfrm>
          <a:prstGeom prst="rect">
            <a:avLst/>
          </a:prstGeom>
          <a:noFill/>
          <a:ln>
            <a:noFill/>
          </a:ln>
        </p:spPr>
        <p:txBody>
          <a:bodyPr spcFirstLastPara="1" vert="horz" wrap="square" lIns="91425" tIns="45700" rIns="91425" bIns="45700" rtlCol="0" anchor="t" anchorCtr="0">
            <a:noAutofit/>
          </a:bodyPr>
          <a:lstStyle/>
          <a:p>
            <a:pPr>
              <a:spcBef>
                <a:spcPts val="0"/>
              </a:spcBef>
              <a:buClr>
                <a:srgbClr val="170981"/>
              </a:buClr>
              <a:buSzPts val="1776"/>
              <a:buFont typeface="Arial" charset="0"/>
              <a:buChar char="•"/>
            </a:pPr>
            <a:r>
              <a:rPr lang="en-US" sz="2400" dirty="0" smtClean="0">
                <a:solidFill>
                  <a:schemeClr val="dk1"/>
                </a:solidFill>
                <a:latin typeface="Calibri"/>
                <a:ea typeface="Calibri"/>
                <a:cs typeface="Calibri"/>
                <a:sym typeface="Calibri"/>
              </a:rPr>
              <a:t>It’s time to apply our knowledge discovery techniques to help ourselves</a:t>
            </a:r>
          </a:p>
          <a:p>
            <a:pPr>
              <a:spcBef>
                <a:spcPts val="0"/>
              </a:spcBef>
              <a:buClr>
                <a:srgbClr val="170981"/>
              </a:buClr>
              <a:buSzPts val="1776"/>
              <a:buFont typeface="Arial" charset="0"/>
              <a:buChar char="•"/>
            </a:pPr>
            <a:r>
              <a:rPr lang="en-US" sz="2400" dirty="0" smtClean="0">
                <a:solidFill>
                  <a:schemeClr val="dk1"/>
                </a:solidFill>
                <a:latin typeface="Calibri"/>
                <a:ea typeface="Calibri"/>
                <a:cs typeface="Calibri"/>
                <a:sym typeface="Calibri"/>
              </a:rPr>
              <a:t>Fine-grained Information Extraction is still the key to success and down-stream applications (prediction, question answering, summarization, generation, etc.)</a:t>
            </a:r>
          </a:p>
          <a:p>
            <a:pPr>
              <a:spcBef>
                <a:spcPts val="0"/>
              </a:spcBef>
              <a:buClr>
                <a:srgbClr val="170981"/>
              </a:buClr>
              <a:buSzPts val="1776"/>
              <a:buFont typeface="Arial" charset="0"/>
              <a:buChar char="•"/>
            </a:pPr>
            <a:r>
              <a:rPr lang="en-US" sz="2400" dirty="0" smtClean="0">
                <a:solidFill>
                  <a:schemeClr val="dk1"/>
                </a:solidFill>
                <a:latin typeface="Calibri"/>
                <a:ea typeface="Calibri"/>
                <a:cs typeface="Calibri"/>
                <a:sym typeface="Calibri"/>
              </a:rPr>
              <a:t>Key bottleneck: how to work with domain experts effectively; learn to do error analysis; integrate symbolic domain knowledge with distributional semantic embedding representations, extend extraction to experiment procedural knowledge</a:t>
            </a:r>
          </a:p>
          <a:p>
            <a:pPr>
              <a:spcBef>
                <a:spcPts val="0"/>
              </a:spcBef>
              <a:buClr>
                <a:srgbClr val="170981"/>
              </a:buClr>
              <a:buSzPts val="1776"/>
              <a:buFont typeface="Arial" charset="0"/>
              <a:buChar char="•"/>
            </a:pPr>
            <a:endParaRPr lang="en-US" sz="2400" dirty="0" smtClean="0">
              <a:solidFill>
                <a:schemeClr val="dk1"/>
              </a:solidFill>
              <a:latin typeface="Calibri"/>
              <a:ea typeface="Calibri"/>
              <a:cs typeface="Calibri"/>
              <a:sym typeface="Calibri"/>
            </a:endParaRPr>
          </a:p>
        </p:txBody>
      </p:sp>
      <p:sp>
        <p:nvSpPr>
          <p:cNvPr id="1132" name="Google Shape;1132;p104"/>
          <p:cNvSpPr txBox="1"/>
          <p:nvPr/>
        </p:nvSpPr>
        <p:spPr>
          <a:xfrm>
            <a:off x="9731376" y="6569076"/>
            <a:ext cx="936625" cy="365125"/>
          </a:xfrm>
          <a:prstGeom prst="rect">
            <a:avLst/>
          </a:prstGeom>
          <a:noFill/>
          <a:ln>
            <a:noFill/>
          </a:ln>
        </p:spPr>
        <p:txBody>
          <a:bodyPr spcFirstLastPara="1" wrap="square" lIns="91425" tIns="45700" rIns="91425" bIns="45700" anchor="t" anchorCtr="0">
            <a:noAutofit/>
          </a:bodyPr>
          <a:lstStyle/>
          <a:p>
            <a:pPr algn="r"/>
            <a:fld id="{00000000-1234-1234-1234-123412341234}" type="slidenum">
              <a:rPr lang="en-US" sz="1400" b="1">
                <a:solidFill>
                  <a:srgbClr val="000000"/>
                </a:solidFill>
                <a:latin typeface="Calibri"/>
                <a:ea typeface="Calibri"/>
                <a:cs typeface="Calibri"/>
                <a:sym typeface="Calibri"/>
              </a:rPr>
              <a:pPr algn="r"/>
              <a:t>44</a:t>
            </a:fld>
            <a:endParaRPr sz="1400" b="1">
              <a:solidFill>
                <a:srgbClr val="000000"/>
              </a:solidFill>
              <a:latin typeface="Calibri"/>
              <a:ea typeface="Calibri"/>
              <a:cs typeface="Calibri"/>
              <a:sym typeface="Calibri"/>
            </a:endParaRPr>
          </a:p>
        </p:txBody>
      </p:sp>
      <p:pic>
        <p:nvPicPr>
          <p:cNvPr id="2" name="Picture 1"/>
          <p:cNvPicPr>
            <a:picLocks noChangeAspect="1"/>
          </p:cNvPicPr>
          <p:nvPr/>
        </p:nvPicPr>
        <p:blipFill>
          <a:blip r:embed="rId3"/>
          <a:stretch>
            <a:fillRect/>
          </a:stretch>
        </p:blipFill>
        <p:spPr>
          <a:xfrm>
            <a:off x="687050" y="3672396"/>
            <a:ext cx="10206754" cy="2896680"/>
          </a:xfrm>
          <a:prstGeom prst="rect">
            <a:avLst/>
          </a:prstGeom>
        </p:spPr>
      </p:pic>
    </p:spTree>
    <p:extLst>
      <p:ext uri="{BB962C8B-B14F-4D97-AF65-F5344CB8AC3E}">
        <p14:creationId xmlns:p14="http://schemas.microsoft.com/office/powerpoint/2010/main" val="20448836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914497" y="1672395"/>
            <a:ext cx="10833904" cy="4742006"/>
          </a:xfrm>
        </p:spPr>
        <p:txBody>
          <a:bodyPr lIns="91440" tIns="45720" rIns="91440" bIns="45720" anchor="t"/>
          <a:lstStyle/>
          <a:p>
            <a:endParaRPr lang="en-US" sz="2400" dirty="0"/>
          </a:p>
          <a:p>
            <a:pPr marL="342900" indent="-342900"/>
            <a:r>
              <a:rPr lang="en-US" dirty="0"/>
              <a:t>  </a:t>
            </a:r>
          </a:p>
        </p:txBody>
      </p:sp>
      <p:sp>
        <p:nvSpPr>
          <p:cNvPr id="4" name="Content Placeholder 6">
            <a:extLst>
              <a:ext uri="{FF2B5EF4-FFF2-40B4-BE49-F238E27FC236}">
                <a16:creationId xmlns="" xmlns:a16="http://schemas.microsoft.com/office/drawing/2014/main" id="{61BF0C78-DC08-1F42-A6BD-20D1B9F7A3D5}"/>
              </a:ext>
            </a:extLst>
          </p:cNvPr>
          <p:cNvSpPr txBox="1">
            <a:spLocks/>
          </p:cNvSpPr>
          <p:nvPr/>
        </p:nvSpPr>
        <p:spPr>
          <a:xfrm>
            <a:off x="1214085" y="939133"/>
            <a:ext cx="10534316" cy="4742006"/>
          </a:xfrm>
          <a:prstGeom prst="rect">
            <a:avLst/>
          </a:prstGeom>
        </p:spPr>
        <p:txBody>
          <a:bodyPr lIns="91440" tIns="45720" rIns="91440" bIns="45720" anchor="t"/>
          <a:lstStyle>
            <a:lvl1pPr marL="0" indent="0" algn="l" defTabSz="914400" rtl="0" eaLnBrk="1" latinLnBrk="0" hangingPunct="1">
              <a:lnSpc>
                <a:spcPct val="125000"/>
              </a:lnSpc>
              <a:spcBef>
                <a:spcPts val="1000"/>
              </a:spcBef>
              <a:buFont typeface="Arial" panose="020B0604020202020204" pitchFamily="34" charset="0"/>
              <a:buNone/>
              <a:defRPr sz="2000" kern="1200">
                <a:solidFill>
                  <a:srgbClr val="231F2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25000"/>
              </a:lnSpc>
              <a:spcBef>
                <a:spcPts val="500"/>
              </a:spcBef>
              <a:buFont typeface="Arial" panose="020B0604020202020204" pitchFamily="34" charset="0"/>
              <a:buChar char="•"/>
              <a:defRPr sz="1800" kern="1200">
                <a:solidFill>
                  <a:srgbClr val="231F2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25000"/>
              </a:lnSpc>
              <a:spcBef>
                <a:spcPts val="500"/>
              </a:spcBef>
              <a:buFont typeface="Arial" panose="020B0604020202020204" pitchFamily="34" charset="0"/>
              <a:buChar char="•"/>
              <a:defRPr sz="1800" kern="1200">
                <a:solidFill>
                  <a:srgbClr val="231F2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rgbClr val="231F2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rgbClr val="231F2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a:buChar char="•"/>
            </a:pPr>
            <a:r>
              <a:rPr lang="en-US" sz="1600" dirty="0"/>
              <a:t>Developed multimodal definition powered entity representation</a:t>
            </a:r>
          </a:p>
          <a:p>
            <a:pPr marL="1028700" lvl="1" indent="-342900">
              <a:buFont typeface="Arial"/>
              <a:buChar char="•"/>
            </a:pPr>
            <a:r>
              <a:rPr lang="en-US" sz="1400" dirty="0"/>
              <a:t>2-D images of molecules, representing the underlying molecules or reactions</a:t>
            </a:r>
          </a:p>
          <a:p>
            <a:pPr marL="1028700" lvl="1" indent="-342900">
              <a:buFont typeface="Arial"/>
              <a:buChar char="•"/>
            </a:pPr>
            <a:r>
              <a:rPr lang="en-US" sz="1400" dirty="0"/>
              <a:t>text-based molecule descriptors</a:t>
            </a:r>
          </a:p>
          <a:p>
            <a:pPr marL="1028700" lvl="1" indent="-342900">
              <a:buFont typeface="Arial"/>
              <a:buChar char="•"/>
            </a:pPr>
            <a:r>
              <a:rPr lang="en-US" sz="1400" dirty="0"/>
              <a:t>chemical graph structure from 480K reactions</a:t>
            </a:r>
          </a:p>
          <a:p>
            <a:pPr marL="1028700" lvl="1" indent="-342900">
              <a:buFont typeface="Arial"/>
              <a:buChar char="•"/>
            </a:pPr>
            <a:r>
              <a:rPr lang="en-US" sz="1400" dirty="0"/>
              <a:t>natural language definition and description</a:t>
            </a:r>
          </a:p>
          <a:p>
            <a:pPr marL="1028700" lvl="1" indent="-342900">
              <a:buFont typeface="Arial"/>
              <a:buChar char="•"/>
            </a:pPr>
            <a:r>
              <a:rPr lang="en-US" sz="1400" dirty="0"/>
              <a:t>structured properties in external </a:t>
            </a:r>
            <a:r>
              <a:rPr lang="en-US" sz="1400" dirty="0" smtClean="0"/>
              <a:t>databases</a:t>
            </a:r>
          </a:p>
          <a:p>
            <a:pPr marL="342900" indent="-342900">
              <a:buFont typeface="Arial"/>
              <a:buChar char="•"/>
            </a:pPr>
            <a:r>
              <a:rPr lang="en-US" sz="1600" dirty="0" smtClean="0"/>
              <a:t>Incorporate external knowledge via entity linking</a:t>
            </a:r>
          </a:p>
          <a:p>
            <a:pPr marL="342900" indent="-342900">
              <a:buFont typeface="Arial"/>
              <a:buChar char="•"/>
            </a:pPr>
            <a:r>
              <a:rPr lang="en-US" sz="1600" dirty="0" smtClean="0"/>
              <a:t>Capture complex sentence structures</a:t>
            </a:r>
          </a:p>
          <a:p>
            <a:pPr marL="1028700" lvl="1" indent="-342900">
              <a:buFont typeface="Arial"/>
              <a:buChar char="•"/>
            </a:pPr>
            <a:r>
              <a:rPr lang="en-US" sz="1400" dirty="0" smtClean="0"/>
              <a:t>AMR parsing and graph neural networks</a:t>
            </a:r>
          </a:p>
          <a:p>
            <a:pPr marL="342900" indent="-342900">
              <a:buFont typeface="Arial"/>
              <a:buChar char="•"/>
            </a:pPr>
            <a:r>
              <a:rPr lang="is-IS" sz="1600" dirty="0" smtClean="0"/>
              <a:t>Applications</a:t>
            </a:r>
          </a:p>
          <a:p>
            <a:pPr marL="1028700" lvl="1" indent="-342900">
              <a:buFont typeface="Arial"/>
              <a:buChar char="•"/>
            </a:pPr>
            <a:r>
              <a:rPr lang="is-IS" sz="1400" dirty="0" smtClean="0"/>
              <a:t>Reaction and property prediction</a:t>
            </a:r>
          </a:p>
          <a:p>
            <a:pPr marL="1028700" lvl="1" indent="-342900">
              <a:buFont typeface="Arial"/>
              <a:buChar char="•"/>
            </a:pPr>
            <a:r>
              <a:rPr lang="is-IS" sz="1400" dirty="0" smtClean="0"/>
              <a:t>Natural language to chemical entity retrieval</a:t>
            </a:r>
          </a:p>
          <a:p>
            <a:pPr marL="1028700" lvl="1" indent="-342900">
              <a:buFont typeface="Arial"/>
              <a:buChar char="•"/>
            </a:pPr>
            <a:r>
              <a:rPr lang="en-US" sz="1400" dirty="0" smtClean="0"/>
              <a:t>E</a:t>
            </a:r>
            <a:r>
              <a:rPr lang="is-IS" sz="1400" dirty="0" smtClean="0"/>
              <a:t>ntity graph to sequence description generation</a:t>
            </a:r>
          </a:p>
          <a:p>
            <a:pPr marL="1028700" lvl="1" indent="-342900">
              <a:buFont typeface="Arial"/>
              <a:buChar char="•"/>
            </a:pPr>
            <a:r>
              <a:rPr lang="is-IS" sz="1400" dirty="0" smtClean="0"/>
              <a:t>Experiment procedure schema induction</a:t>
            </a:r>
          </a:p>
        </p:txBody>
      </p:sp>
      <p:sp>
        <p:nvSpPr>
          <p:cNvPr id="8" name="Title 2">
            <a:extLst>
              <a:ext uri="{FF2B5EF4-FFF2-40B4-BE49-F238E27FC236}">
                <a16:creationId xmlns="" xmlns:a16="http://schemas.microsoft.com/office/drawing/2014/main" id="{17ADDADA-BF0A-814A-98DE-69C8740248C5}"/>
              </a:ext>
            </a:extLst>
          </p:cNvPr>
          <p:cNvSpPr>
            <a:spLocks noGrp="1"/>
          </p:cNvSpPr>
          <p:nvPr>
            <p:ph type="title"/>
          </p:nvPr>
        </p:nvSpPr>
        <p:spPr>
          <a:xfrm>
            <a:off x="1383631" y="0"/>
            <a:ext cx="9644485" cy="1206501"/>
          </a:xfrm>
        </p:spPr>
        <p:txBody>
          <a:bodyPr lIns="91440" tIns="45720" rIns="91440" bIns="45720" anchor="ctr"/>
          <a:lstStyle/>
          <a:p>
            <a:r>
              <a:rPr lang="en-US" sz="3200" b="1" dirty="0" smtClean="0">
                <a:latin typeface="Arial"/>
                <a:cs typeface="Arial"/>
              </a:rPr>
              <a:t>Unique </a:t>
            </a:r>
            <a:r>
              <a:rPr lang="en-US" sz="3200" b="1" dirty="0">
                <a:latin typeface="Arial"/>
                <a:cs typeface="Arial"/>
              </a:rPr>
              <a:t>challenges and solutions</a:t>
            </a:r>
            <a:endParaRPr lang="en-US" sz="3200" b="1" dirty="0"/>
          </a:p>
        </p:txBody>
      </p:sp>
    </p:spTree>
    <p:extLst>
      <p:ext uri="{BB962C8B-B14F-4D97-AF65-F5344CB8AC3E}">
        <p14:creationId xmlns:p14="http://schemas.microsoft.com/office/powerpoint/2010/main" val="2563253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DE6AA6-931C-2C4E-BAFA-B558B2FE8D15}"/>
              </a:ext>
            </a:extLst>
          </p:cNvPr>
          <p:cNvSpPr>
            <a:spLocks noGrp="1"/>
          </p:cNvSpPr>
          <p:nvPr>
            <p:ph type="title"/>
          </p:nvPr>
        </p:nvSpPr>
        <p:spPr>
          <a:xfrm>
            <a:off x="138316" y="1461401"/>
            <a:ext cx="10093504" cy="569380"/>
          </a:xfrm>
        </p:spPr>
        <p:txBody>
          <a:bodyPr/>
          <a:lstStyle/>
          <a:p>
            <a:r>
              <a:rPr lang="en-US" sz="2400" dirty="0">
                <a:solidFill>
                  <a:srgbClr val="231F20"/>
                </a:solidFill>
              </a:rPr>
              <a:t>5,6-Dihydroxy-1H-indole-2-carboxylic acid</a:t>
            </a:r>
          </a:p>
        </p:txBody>
      </p:sp>
      <p:sp>
        <p:nvSpPr>
          <p:cNvPr id="3" name="Content Placeholder 2">
            <a:extLst>
              <a:ext uri="{FF2B5EF4-FFF2-40B4-BE49-F238E27FC236}">
                <a16:creationId xmlns="" xmlns:a16="http://schemas.microsoft.com/office/drawing/2014/main" id="{AB51EB0A-7682-1747-89B2-2D0CCD46FABE}"/>
              </a:ext>
            </a:extLst>
          </p:cNvPr>
          <p:cNvSpPr>
            <a:spLocks noGrp="1"/>
          </p:cNvSpPr>
          <p:nvPr>
            <p:ph idx="1"/>
          </p:nvPr>
        </p:nvSpPr>
        <p:spPr>
          <a:xfrm>
            <a:off x="3876332" y="1825625"/>
            <a:ext cx="7652053" cy="2074278"/>
          </a:xfrm>
        </p:spPr>
        <p:txBody>
          <a:bodyPr/>
          <a:lstStyle/>
          <a:p>
            <a:pPr lvl="1" indent="0">
              <a:buNone/>
            </a:pPr>
            <a:r>
              <a:rPr lang="en-US" dirty="0"/>
              <a:t> </a:t>
            </a:r>
          </a:p>
          <a:p>
            <a:pPr marL="1143000" lvl="1" indent="-457200">
              <a:buFontTx/>
              <a:buChar char="-"/>
            </a:pPr>
            <a:endParaRPr lang="en-US" dirty="0"/>
          </a:p>
          <a:p>
            <a:pPr marL="1143000" lvl="1" indent="-457200">
              <a:buFontTx/>
              <a:buChar char="-"/>
            </a:pPr>
            <a:endParaRPr lang="en-US" dirty="0"/>
          </a:p>
        </p:txBody>
      </p:sp>
      <p:pic>
        <p:nvPicPr>
          <p:cNvPr id="8" name="Picture 7" descr="Diagram&#10;&#10;Description automatically generated">
            <a:extLst>
              <a:ext uri="{FF2B5EF4-FFF2-40B4-BE49-F238E27FC236}">
                <a16:creationId xmlns="" xmlns:a16="http://schemas.microsoft.com/office/drawing/2014/main" id="{2F897ACC-1721-864C-A047-91C4D3F838F6}"/>
              </a:ext>
            </a:extLst>
          </p:cNvPr>
          <p:cNvPicPr>
            <a:picLocks noChangeAspect="1"/>
          </p:cNvPicPr>
          <p:nvPr/>
        </p:nvPicPr>
        <p:blipFill>
          <a:blip r:embed="rId2"/>
          <a:stretch>
            <a:fillRect/>
          </a:stretch>
        </p:blipFill>
        <p:spPr>
          <a:xfrm>
            <a:off x="469988" y="2065209"/>
            <a:ext cx="4196144" cy="4196144"/>
          </a:xfrm>
          <a:prstGeom prst="rect">
            <a:avLst/>
          </a:prstGeom>
        </p:spPr>
      </p:pic>
      <p:sp>
        <p:nvSpPr>
          <p:cNvPr id="9" name="TextBox 8">
            <a:extLst>
              <a:ext uri="{FF2B5EF4-FFF2-40B4-BE49-F238E27FC236}">
                <a16:creationId xmlns="" xmlns:a16="http://schemas.microsoft.com/office/drawing/2014/main" id="{840A0B4B-38B7-7F49-8FB4-D19DD9869453}"/>
              </a:ext>
            </a:extLst>
          </p:cNvPr>
          <p:cNvSpPr txBox="1"/>
          <p:nvPr/>
        </p:nvSpPr>
        <p:spPr>
          <a:xfrm>
            <a:off x="5035121" y="1947624"/>
            <a:ext cx="7156879" cy="4524316"/>
          </a:xfrm>
          <a:prstGeom prst="rect">
            <a:avLst/>
          </a:prstGeom>
          <a:noFill/>
        </p:spPr>
        <p:txBody>
          <a:bodyPr wrap="square" rtlCol="0">
            <a:spAutoFit/>
          </a:bodyPr>
          <a:lstStyle/>
          <a:p>
            <a:r>
              <a:rPr lang="en-US" b="1" i="1" dirty="0">
                <a:solidFill>
                  <a:srgbClr val="231F20"/>
                </a:solidFill>
              </a:rPr>
              <a:t>Natural Language </a:t>
            </a:r>
            <a:r>
              <a:rPr lang="en-US" b="1" i="1" dirty="0" smtClean="0">
                <a:solidFill>
                  <a:srgbClr val="231F20"/>
                </a:solidFill>
              </a:rPr>
              <a:t>Definition</a:t>
            </a:r>
            <a:r>
              <a:rPr lang="en-US" i="1" dirty="0" smtClean="0">
                <a:solidFill>
                  <a:srgbClr val="231F20"/>
                </a:solidFill>
              </a:rPr>
              <a:t>: </a:t>
            </a:r>
            <a:r>
              <a:rPr lang="en-US" i="1" dirty="0">
                <a:solidFill>
                  <a:srgbClr val="231F20"/>
                </a:solidFill>
              </a:rPr>
              <a:t>5,6-dihydroxyindole-2-carboxylic acid is a </a:t>
            </a:r>
            <a:r>
              <a:rPr lang="en-US" i="1" dirty="0">
                <a:solidFill>
                  <a:srgbClr val="231F20"/>
                </a:solidFill>
                <a:hlinkClick r:id="rId3"/>
              </a:rPr>
              <a:t>dihydroxyindole</a:t>
            </a:r>
            <a:r>
              <a:rPr lang="en-US" i="1" dirty="0">
                <a:solidFill>
                  <a:srgbClr val="231F20"/>
                </a:solidFill>
              </a:rPr>
              <a:t> that is </a:t>
            </a:r>
            <a:r>
              <a:rPr lang="en-US" i="1" dirty="0">
                <a:solidFill>
                  <a:srgbClr val="231F20"/>
                </a:solidFill>
                <a:hlinkClick r:id="rId4" invalidUrl="https://pubchem.ncbi.nlm.nih.gov/compound/indole-2-carboxylic acid"/>
              </a:rPr>
              <a:t>indole-2-carboxylic acid</a:t>
            </a:r>
            <a:r>
              <a:rPr lang="en-US" i="1" dirty="0">
                <a:solidFill>
                  <a:srgbClr val="231F20"/>
                </a:solidFill>
              </a:rPr>
              <a:t> substituted by </a:t>
            </a:r>
            <a:r>
              <a:rPr lang="en-US" i="1" dirty="0">
                <a:solidFill>
                  <a:srgbClr val="231F20"/>
                </a:solidFill>
                <a:hlinkClick r:id="rId5"/>
              </a:rPr>
              <a:t>hydroxy</a:t>
            </a:r>
            <a:r>
              <a:rPr lang="en-US" i="1" dirty="0">
                <a:solidFill>
                  <a:srgbClr val="231F20"/>
                </a:solidFill>
              </a:rPr>
              <a:t> groups at positions 5 and 6. It has a role as a mouse metabolite. It is a conjugate acid of a </a:t>
            </a:r>
            <a:r>
              <a:rPr lang="en-US" i="1" dirty="0">
                <a:solidFill>
                  <a:srgbClr val="231F20"/>
                </a:solidFill>
                <a:hlinkClick r:id="rId6"/>
              </a:rPr>
              <a:t>5,6-dihydroxyindole-2-carboxylate</a:t>
            </a:r>
            <a:r>
              <a:rPr lang="en-US" i="1" dirty="0">
                <a:solidFill>
                  <a:srgbClr val="231F20"/>
                </a:solidFill>
              </a:rPr>
              <a:t>. It is a tautomer of a </a:t>
            </a:r>
            <a:r>
              <a:rPr lang="en-US" i="1" dirty="0">
                <a:solidFill>
                  <a:srgbClr val="231F20"/>
                </a:solidFill>
                <a:hlinkClick r:id="rId7"/>
              </a:rPr>
              <a:t>dopachrome</a:t>
            </a:r>
            <a:r>
              <a:rPr lang="en-US" i="1" dirty="0">
                <a:solidFill>
                  <a:srgbClr val="231F20"/>
                </a:solidFill>
              </a:rPr>
              <a:t>.</a:t>
            </a:r>
          </a:p>
          <a:p>
            <a:endParaRPr lang="en-US" i="1" dirty="0">
              <a:solidFill>
                <a:srgbClr val="231F20"/>
              </a:solidFill>
            </a:endParaRPr>
          </a:p>
          <a:p>
            <a:r>
              <a:rPr lang="en-US" b="1" i="1" dirty="0">
                <a:solidFill>
                  <a:srgbClr val="231F20"/>
                </a:solidFill>
              </a:rPr>
              <a:t>Natural Language Context</a:t>
            </a:r>
            <a:r>
              <a:rPr lang="en-US" i="1" dirty="0">
                <a:solidFill>
                  <a:srgbClr val="231F20"/>
                </a:solidFill>
              </a:rPr>
              <a:t>: Tautomerization of dopachrome to </a:t>
            </a:r>
            <a:r>
              <a:rPr lang="en-US" b="1" i="1" dirty="0">
                <a:solidFill>
                  <a:srgbClr val="231F20"/>
                </a:solidFill>
              </a:rPr>
              <a:t>5,6-dihydroxyindole-2-carboxylic acid </a:t>
            </a:r>
            <a:r>
              <a:rPr lang="en-US" i="1" dirty="0">
                <a:solidFill>
                  <a:srgbClr val="231F20"/>
                </a:solidFill>
              </a:rPr>
              <a:t>(DHICA) is a biologically crucial reaction relevant to melanin synthesis, cellular antioxidation, and cross-talk among epidermal cells. </a:t>
            </a:r>
          </a:p>
          <a:p>
            <a:r>
              <a:rPr lang="en-US" dirty="0">
                <a:solidFill>
                  <a:srgbClr val="231F20"/>
                </a:solidFill>
              </a:rPr>
              <a:t>        </a:t>
            </a:r>
          </a:p>
          <a:p>
            <a:endParaRPr lang="en-US" dirty="0">
              <a:solidFill>
                <a:srgbClr val="231F20"/>
              </a:solidFill>
            </a:endParaRPr>
          </a:p>
          <a:p>
            <a:endParaRPr lang="en-US" dirty="0">
              <a:solidFill>
                <a:srgbClr val="231F20"/>
              </a:solidFill>
            </a:endParaRPr>
          </a:p>
          <a:p>
            <a:endParaRPr lang="en-US" dirty="0">
              <a:solidFill>
                <a:srgbClr val="231F20"/>
              </a:solidFill>
            </a:endParaRPr>
          </a:p>
          <a:p>
            <a:endParaRPr lang="en-US" dirty="0">
              <a:solidFill>
                <a:srgbClr val="231F20"/>
              </a:solidFill>
            </a:endParaRPr>
          </a:p>
          <a:p>
            <a:endParaRPr lang="en-US" dirty="0">
              <a:solidFill>
                <a:srgbClr val="231F20"/>
              </a:solidFill>
            </a:endParaRPr>
          </a:p>
        </p:txBody>
      </p:sp>
      <p:sp>
        <p:nvSpPr>
          <p:cNvPr id="12" name="Oval 11">
            <a:extLst>
              <a:ext uri="{FF2B5EF4-FFF2-40B4-BE49-F238E27FC236}">
                <a16:creationId xmlns="" xmlns:a16="http://schemas.microsoft.com/office/drawing/2014/main" id="{832978E1-8618-244C-AF12-BFD0244B4623}"/>
              </a:ext>
            </a:extLst>
          </p:cNvPr>
          <p:cNvSpPr/>
          <p:nvPr/>
        </p:nvSpPr>
        <p:spPr>
          <a:xfrm>
            <a:off x="3314119" y="3466998"/>
            <a:ext cx="971642" cy="1308538"/>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 xmlns:a16="http://schemas.microsoft.com/office/drawing/2014/main" id="{8D5937FF-AA37-0F44-B10B-4C7D573C2845}"/>
              </a:ext>
            </a:extLst>
          </p:cNvPr>
          <p:cNvSpPr/>
          <p:nvPr/>
        </p:nvSpPr>
        <p:spPr>
          <a:xfrm>
            <a:off x="737575" y="3185500"/>
            <a:ext cx="677917" cy="725214"/>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 xmlns:a16="http://schemas.microsoft.com/office/drawing/2014/main" id="{509AD683-3CDF-EA4C-8C85-EB3C34C3D53D}"/>
              </a:ext>
            </a:extLst>
          </p:cNvPr>
          <p:cNvSpPr/>
          <p:nvPr/>
        </p:nvSpPr>
        <p:spPr>
          <a:xfrm>
            <a:off x="676107" y="4430820"/>
            <a:ext cx="709802" cy="72521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Arrow Connector 31">
            <a:extLst>
              <a:ext uri="{FF2B5EF4-FFF2-40B4-BE49-F238E27FC236}">
                <a16:creationId xmlns="" xmlns:a16="http://schemas.microsoft.com/office/drawing/2014/main" id="{3A917A17-85C5-3B40-9E75-A2112351364B}"/>
              </a:ext>
            </a:extLst>
          </p:cNvPr>
          <p:cNvCxnSpPr>
            <a:cxnSpLocks/>
          </p:cNvCxnSpPr>
          <p:nvPr/>
        </p:nvCxnSpPr>
        <p:spPr>
          <a:xfrm flipV="1">
            <a:off x="4067503" y="1899680"/>
            <a:ext cx="1548595" cy="152932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 xmlns:a16="http://schemas.microsoft.com/office/drawing/2014/main" id="{3C5F5C68-586A-D74D-8D5F-A87D83C82D94}"/>
              </a:ext>
            </a:extLst>
          </p:cNvPr>
          <p:cNvSpPr/>
          <p:nvPr/>
        </p:nvSpPr>
        <p:spPr>
          <a:xfrm>
            <a:off x="5603704" y="1510210"/>
            <a:ext cx="3517599" cy="426995"/>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 xmlns:a16="http://schemas.microsoft.com/office/drawing/2014/main" id="{8BDFF842-2D8D-1D4E-883F-0750D59DF69D}"/>
              </a:ext>
            </a:extLst>
          </p:cNvPr>
          <p:cNvSpPr/>
          <p:nvPr/>
        </p:nvSpPr>
        <p:spPr>
          <a:xfrm>
            <a:off x="901844" y="1542778"/>
            <a:ext cx="2168487" cy="352888"/>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 xmlns:a16="http://schemas.microsoft.com/office/drawing/2014/main" id="{A6F74C0A-3DAD-BD46-9F98-51C3C5CCA4A5}"/>
              </a:ext>
            </a:extLst>
          </p:cNvPr>
          <p:cNvCxnSpPr>
            <a:cxnSpLocks/>
          </p:cNvCxnSpPr>
          <p:nvPr/>
        </p:nvCxnSpPr>
        <p:spPr>
          <a:xfrm flipV="1">
            <a:off x="1076533" y="2012159"/>
            <a:ext cx="249114" cy="935196"/>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 xmlns:a16="http://schemas.microsoft.com/office/drawing/2014/main" id="{202F3C50-E991-E746-A01D-980F8E69E4B1}"/>
              </a:ext>
            </a:extLst>
          </p:cNvPr>
          <p:cNvCxnSpPr>
            <a:cxnSpLocks/>
          </p:cNvCxnSpPr>
          <p:nvPr/>
        </p:nvCxnSpPr>
        <p:spPr>
          <a:xfrm flipV="1">
            <a:off x="1109943" y="2027212"/>
            <a:ext cx="573136" cy="227776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 xmlns:a16="http://schemas.microsoft.com/office/drawing/2014/main" id="{5703703E-3A64-B749-A023-B6D853902ED8}"/>
              </a:ext>
            </a:extLst>
          </p:cNvPr>
          <p:cNvSpPr/>
          <p:nvPr/>
        </p:nvSpPr>
        <p:spPr>
          <a:xfrm>
            <a:off x="1325647" y="3358691"/>
            <a:ext cx="1852523" cy="181239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ed Rectangle 45">
            <a:extLst>
              <a:ext uri="{FF2B5EF4-FFF2-40B4-BE49-F238E27FC236}">
                <a16:creationId xmlns="" xmlns:a16="http://schemas.microsoft.com/office/drawing/2014/main" id="{36FFB302-896F-D041-AFF3-D2C89F05871A}"/>
              </a:ext>
            </a:extLst>
          </p:cNvPr>
          <p:cNvSpPr/>
          <p:nvPr/>
        </p:nvSpPr>
        <p:spPr>
          <a:xfrm>
            <a:off x="3723547" y="1534508"/>
            <a:ext cx="1427346" cy="40269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a:extLst>
              <a:ext uri="{FF2B5EF4-FFF2-40B4-BE49-F238E27FC236}">
                <a16:creationId xmlns="" xmlns:a16="http://schemas.microsoft.com/office/drawing/2014/main" id="{8EC8BF1A-3679-5845-8AA1-1AA8A10815E7}"/>
              </a:ext>
            </a:extLst>
          </p:cNvPr>
          <p:cNvCxnSpPr>
            <a:cxnSpLocks/>
          </p:cNvCxnSpPr>
          <p:nvPr/>
        </p:nvCxnSpPr>
        <p:spPr>
          <a:xfrm flipV="1">
            <a:off x="2601310" y="1998330"/>
            <a:ext cx="1122237" cy="124156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7" name="Title 2">
            <a:extLst>
              <a:ext uri="{FF2B5EF4-FFF2-40B4-BE49-F238E27FC236}">
                <a16:creationId xmlns="" xmlns:a16="http://schemas.microsoft.com/office/drawing/2014/main" id="{17ADDADA-BF0A-814A-98DE-69C8740248C5}"/>
              </a:ext>
            </a:extLst>
          </p:cNvPr>
          <p:cNvSpPr txBox="1">
            <a:spLocks/>
          </p:cNvSpPr>
          <p:nvPr/>
        </p:nvSpPr>
        <p:spPr>
          <a:xfrm>
            <a:off x="1325647" y="0"/>
            <a:ext cx="9644485" cy="1206501"/>
          </a:xfrm>
          <a:prstGeom prst="rect">
            <a:avLst/>
          </a:prstGeom>
        </p:spPr>
        <p:txBody>
          <a:bodyPr lIns="91440" tIns="45720" rIns="91440" bIns="45720" anchor="ctr"/>
          <a:lstStyle>
            <a:lvl1pPr algn="l" defTabSz="914400" rtl="0" eaLnBrk="1" latinLnBrk="0" hangingPunct="1">
              <a:lnSpc>
                <a:spcPct val="90000"/>
              </a:lnSpc>
              <a:spcBef>
                <a:spcPct val="0"/>
              </a:spcBef>
              <a:buNone/>
              <a:defRPr sz="1800" kern="1200" cap="all" spc="300" baseline="0">
                <a:solidFill>
                  <a:schemeClr val="bg1"/>
                </a:solidFill>
                <a:latin typeface="Arial" panose="020B0604020202020204" pitchFamily="34" charset="0"/>
                <a:ea typeface="+mj-ea"/>
                <a:cs typeface="Arial" panose="020B0604020202020204" pitchFamily="34" charset="0"/>
              </a:defRPr>
            </a:lvl1pPr>
          </a:lstStyle>
          <a:p>
            <a:r>
              <a:rPr lang="en-US" sz="3200" b="1" dirty="0" smtClean="0">
                <a:solidFill>
                  <a:srgbClr val="151E49"/>
                </a:solidFill>
                <a:latin typeface="Arial"/>
                <a:cs typeface="Arial"/>
              </a:rPr>
              <a:t>WHAT’S in a chemical entity?</a:t>
            </a:r>
            <a:endParaRPr lang="en-US" sz="3200" b="1" dirty="0">
              <a:solidFill>
                <a:srgbClr val="151E49"/>
              </a:solidFill>
            </a:endParaRPr>
          </a:p>
        </p:txBody>
      </p:sp>
      <p:sp>
        <p:nvSpPr>
          <p:cNvPr id="18" name="Content Placeholder 6">
            <a:extLst>
              <a:ext uri="{FF2B5EF4-FFF2-40B4-BE49-F238E27FC236}">
                <a16:creationId xmlns="" xmlns:a16="http://schemas.microsoft.com/office/drawing/2014/main" id="{61BF0C78-DC08-1F42-A6BD-20D1B9F7A3D5}"/>
              </a:ext>
            </a:extLst>
          </p:cNvPr>
          <p:cNvSpPr txBox="1">
            <a:spLocks/>
          </p:cNvSpPr>
          <p:nvPr/>
        </p:nvSpPr>
        <p:spPr>
          <a:xfrm>
            <a:off x="449117" y="5600289"/>
            <a:ext cx="11910123" cy="4742006"/>
          </a:xfrm>
          <a:prstGeom prst="rect">
            <a:avLst/>
          </a:prstGeom>
        </p:spPr>
        <p:txBody>
          <a:bodyPr lIns="91440" tIns="45720" rIns="91440" bIns="45720" anchor="t"/>
          <a:lstStyle>
            <a:lvl1pPr marL="0" indent="0" algn="l" defTabSz="914400" rtl="0" eaLnBrk="1" latinLnBrk="0" hangingPunct="1">
              <a:lnSpc>
                <a:spcPct val="125000"/>
              </a:lnSpc>
              <a:spcBef>
                <a:spcPts val="1000"/>
              </a:spcBef>
              <a:buFont typeface="Arial" panose="020B0604020202020204" pitchFamily="34" charset="0"/>
              <a:buNone/>
              <a:defRPr sz="2000" kern="1200">
                <a:solidFill>
                  <a:srgbClr val="231F2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25000"/>
              </a:lnSpc>
              <a:spcBef>
                <a:spcPts val="500"/>
              </a:spcBef>
              <a:buFont typeface="Arial" panose="020B0604020202020204" pitchFamily="34" charset="0"/>
              <a:buChar char="•"/>
              <a:defRPr sz="1800" kern="1200">
                <a:solidFill>
                  <a:srgbClr val="231F20"/>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25000"/>
              </a:lnSpc>
              <a:spcBef>
                <a:spcPts val="500"/>
              </a:spcBef>
              <a:buFont typeface="Arial" panose="020B0604020202020204" pitchFamily="34" charset="0"/>
              <a:buChar char="•"/>
              <a:defRPr sz="1800" kern="1200">
                <a:solidFill>
                  <a:srgbClr val="231F20"/>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rgbClr val="231F20"/>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rgbClr val="231F20"/>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a:buChar char="•"/>
            </a:pPr>
            <a:r>
              <a:rPr lang="en-US" sz="1600" dirty="0" smtClean="0"/>
              <a:t>Chemical </a:t>
            </a:r>
            <a:r>
              <a:rPr lang="en-US" sz="1600" dirty="0"/>
              <a:t>entity mentions are essentially rare terms that cannot be learned well by only language model</a:t>
            </a:r>
          </a:p>
          <a:p>
            <a:pPr marL="1028700" lvl="1" indent="-342900">
              <a:buFont typeface="Arial"/>
              <a:buChar char="•"/>
            </a:pPr>
            <a:r>
              <a:rPr lang="en-US" sz="1400" dirty="0"/>
              <a:t>Chemical entities are often complex formula-like names (e.g., 5,6-dihydroxycyclohexa-1,3-diene-1-carboxylic acid)</a:t>
            </a:r>
          </a:p>
          <a:p>
            <a:pPr marL="1028700" lvl="1" indent="-342900">
              <a:buFont typeface="Arial"/>
              <a:buChar char="•"/>
            </a:pPr>
            <a:r>
              <a:rPr lang="en-US" sz="1400" dirty="0"/>
              <a:t>Many chemicals simply have never been coined with any nomenclature in natural language</a:t>
            </a:r>
          </a:p>
        </p:txBody>
      </p:sp>
    </p:spTree>
    <p:extLst>
      <p:ext uri="{BB962C8B-B14F-4D97-AF65-F5344CB8AC3E}">
        <p14:creationId xmlns:p14="http://schemas.microsoft.com/office/powerpoint/2010/main" val="2594099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DE6AA6-931C-2C4E-BAFA-B558B2FE8D15}"/>
              </a:ext>
            </a:extLst>
          </p:cNvPr>
          <p:cNvSpPr>
            <a:spLocks noGrp="1"/>
          </p:cNvSpPr>
          <p:nvPr>
            <p:ph type="title"/>
          </p:nvPr>
        </p:nvSpPr>
        <p:spPr>
          <a:xfrm>
            <a:off x="1718371" y="270326"/>
            <a:ext cx="10093504" cy="569380"/>
          </a:xfrm>
        </p:spPr>
        <p:txBody>
          <a:bodyPr/>
          <a:lstStyle/>
          <a:p>
            <a:r>
              <a:rPr lang="en-US" sz="3200" b="1" dirty="0">
                <a:latin typeface="Arial"/>
                <a:cs typeface="Arial"/>
              </a:rPr>
              <a:t>5,6-Dihydroxy-1H-indole-2-carboxylic acid</a:t>
            </a:r>
          </a:p>
        </p:txBody>
      </p:sp>
      <p:sp>
        <p:nvSpPr>
          <p:cNvPr id="3" name="Content Placeholder 2">
            <a:extLst>
              <a:ext uri="{FF2B5EF4-FFF2-40B4-BE49-F238E27FC236}">
                <a16:creationId xmlns:a16="http://schemas.microsoft.com/office/drawing/2014/main" xmlns="" id="{AB51EB0A-7682-1747-89B2-2D0CCD46FABE}"/>
              </a:ext>
            </a:extLst>
          </p:cNvPr>
          <p:cNvSpPr>
            <a:spLocks noGrp="1"/>
          </p:cNvSpPr>
          <p:nvPr>
            <p:ph idx="1"/>
          </p:nvPr>
        </p:nvSpPr>
        <p:spPr>
          <a:xfrm>
            <a:off x="3876332" y="1825625"/>
            <a:ext cx="7652053" cy="2074278"/>
          </a:xfrm>
        </p:spPr>
        <p:txBody>
          <a:bodyPr/>
          <a:lstStyle/>
          <a:p>
            <a:pPr lvl="1" indent="0">
              <a:buNone/>
            </a:pPr>
            <a:r>
              <a:rPr lang="en-US" sz="1400" dirty="0"/>
              <a:t> </a:t>
            </a:r>
          </a:p>
          <a:p>
            <a:pPr marL="1143000" lvl="1" indent="-457200">
              <a:buFontTx/>
              <a:buChar char="-"/>
            </a:pPr>
            <a:endParaRPr lang="en-US" sz="1400" dirty="0"/>
          </a:p>
          <a:p>
            <a:pPr marL="1143000" lvl="1" indent="-457200">
              <a:buFontTx/>
              <a:buChar char="-"/>
            </a:pPr>
            <a:endParaRPr lang="en-US" sz="1400" dirty="0"/>
          </a:p>
        </p:txBody>
      </p:sp>
      <p:sp>
        <p:nvSpPr>
          <p:cNvPr id="9" name="TextBox 8">
            <a:extLst>
              <a:ext uri="{FF2B5EF4-FFF2-40B4-BE49-F238E27FC236}">
                <a16:creationId xmlns:a16="http://schemas.microsoft.com/office/drawing/2014/main" xmlns="" id="{840A0B4B-38B7-7F49-8FB4-D19DD9869453}"/>
              </a:ext>
            </a:extLst>
          </p:cNvPr>
          <p:cNvSpPr txBox="1"/>
          <p:nvPr/>
        </p:nvSpPr>
        <p:spPr>
          <a:xfrm>
            <a:off x="4933719" y="2474268"/>
            <a:ext cx="7156879" cy="1384995"/>
          </a:xfrm>
          <a:prstGeom prst="rect">
            <a:avLst/>
          </a:prstGeom>
          <a:noFill/>
        </p:spPr>
        <p:txBody>
          <a:bodyPr wrap="square" rtlCol="0">
            <a:spAutoFit/>
          </a:bodyPr>
          <a:lstStyle/>
          <a:p>
            <a:r>
              <a:rPr lang="en-US" sz="1400" dirty="0"/>
              <a:t>        </a:t>
            </a:r>
          </a:p>
          <a:p>
            <a:endParaRPr lang="en-US" sz="1400" dirty="0"/>
          </a:p>
          <a:p>
            <a:endParaRPr lang="en-US" sz="1400" dirty="0"/>
          </a:p>
          <a:p>
            <a:endParaRPr lang="en-US" sz="1400" dirty="0"/>
          </a:p>
          <a:p>
            <a:endParaRPr lang="en-US" sz="1400" dirty="0"/>
          </a:p>
          <a:p>
            <a:endParaRPr lang="en-US" sz="1400" dirty="0"/>
          </a:p>
        </p:txBody>
      </p:sp>
      <p:graphicFrame>
        <p:nvGraphicFramePr>
          <p:cNvPr id="4" name="Table 3">
            <a:extLst>
              <a:ext uri="{FF2B5EF4-FFF2-40B4-BE49-F238E27FC236}">
                <a16:creationId xmlns:a16="http://schemas.microsoft.com/office/drawing/2014/main" xmlns="" id="{532AB77A-9ADA-EE46-AE1D-EEEC681F07ED}"/>
              </a:ext>
            </a:extLst>
          </p:cNvPr>
          <p:cNvGraphicFramePr>
            <a:graphicFrameLocks noGrp="1"/>
          </p:cNvGraphicFramePr>
          <p:nvPr>
            <p:extLst>
              <p:ext uri="{D42A27DB-BD31-4B8C-83A1-F6EECF244321}">
                <p14:modId xmlns:p14="http://schemas.microsoft.com/office/powerpoint/2010/main" val="2015749613"/>
              </p:ext>
            </p:extLst>
          </p:nvPr>
        </p:nvGraphicFramePr>
        <p:xfrm>
          <a:off x="4064000" y="1308538"/>
          <a:ext cx="8128000" cy="4994436"/>
        </p:xfrm>
        <a:graphic>
          <a:graphicData uri="http://schemas.openxmlformats.org/drawingml/2006/table">
            <a:tbl>
              <a:tblPr/>
              <a:tblGrid>
                <a:gridCol w="4064000">
                  <a:extLst>
                    <a:ext uri="{9D8B030D-6E8A-4147-A177-3AD203B41FA5}">
                      <a16:colId xmlns:a16="http://schemas.microsoft.com/office/drawing/2014/main" xmlns="" val="2176855133"/>
                    </a:ext>
                  </a:extLst>
                </a:gridCol>
                <a:gridCol w="4064000">
                  <a:extLst>
                    <a:ext uri="{9D8B030D-6E8A-4147-A177-3AD203B41FA5}">
                      <a16:colId xmlns:a16="http://schemas.microsoft.com/office/drawing/2014/main" xmlns="" val="3591270886"/>
                    </a:ext>
                  </a:extLst>
                </a:gridCol>
              </a:tblGrid>
              <a:tr h="323248">
                <a:tc>
                  <a:txBody>
                    <a:bodyPr/>
                    <a:lstStyle/>
                    <a:p>
                      <a:pPr algn="l"/>
                      <a:r>
                        <a:rPr lang="en-US" sz="1800" b="1" dirty="0">
                          <a:solidFill>
                            <a:srgbClr val="231F20"/>
                          </a:solidFill>
                          <a:effectLst/>
                        </a:rPr>
                        <a:t>Property Name</a:t>
                      </a:r>
                    </a:p>
                  </a:txBody>
                  <a:tcPr marL="29401" marR="29401" marT="14700" marB="14700" anchor="ctr">
                    <a:lnL>
                      <a:noFill/>
                    </a:lnL>
                    <a:lnR>
                      <a:noFill/>
                    </a:lnR>
                    <a:lnT>
                      <a:noFill/>
                    </a:lnT>
                    <a:lnB w="9525" cap="flat" cmpd="sng" algn="ctr">
                      <a:solidFill>
                        <a:srgbClr val="F1F1F1"/>
                      </a:solidFill>
                      <a:prstDash val="solid"/>
                      <a:round/>
                      <a:headEnd type="none" w="med" len="med"/>
                      <a:tailEnd type="none" w="med" len="med"/>
                    </a:lnB>
                  </a:tcPr>
                </a:tc>
                <a:tc>
                  <a:txBody>
                    <a:bodyPr/>
                    <a:lstStyle/>
                    <a:p>
                      <a:pPr algn="l"/>
                      <a:r>
                        <a:rPr lang="en-US" sz="1800" b="1">
                          <a:solidFill>
                            <a:srgbClr val="231F20"/>
                          </a:solidFill>
                          <a:effectLst/>
                        </a:rPr>
                        <a:t>Property Value</a:t>
                      </a:r>
                    </a:p>
                  </a:txBody>
                  <a:tcPr marL="29401" marR="29401" marT="14700" marB="14700" anchor="ctr">
                    <a:lnL>
                      <a:noFill/>
                    </a:lnL>
                    <a:lnR>
                      <a:noFill/>
                    </a:lnR>
                    <a:lnT>
                      <a:noFill/>
                    </a:lnT>
                    <a:lnB w="9525" cap="flat" cmpd="sng" algn="ctr">
                      <a:solidFill>
                        <a:srgbClr val="F1F1F1"/>
                      </a:solidFill>
                      <a:prstDash val="solid"/>
                      <a:round/>
                      <a:headEnd type="none" w="med" len="med"/>
                      <a:tailEnd type="none" w="med" len="med"/>
                    </a:lnB>
                  </a:tcPr>
                </a:tc>
                <a:extLst>
                  <a:ext uri="{0D108BD9-81ED-4DB2-BD59-A6C34878D82A}">
                    <a16:rowId xmlns:a16="http://schemas.microsoft.com/office/drawing/2014/main" xmlns="" val="832708408"/>
                  </a:ext>
                </a:extLst>
              </a:tr>
              <a:tr h="447188">
                <a:tc>
                  <a:txBody>
                    <a:bodyPr/>
                    <a:lstStyle/>
                    <a:p>
                      <a:r>
                        <a:rPr lang="en-US" sz="1800" dirty="0">
                          <a:solidFill>
                            <a:srgbClr val="231F20"/>
                          </a:solidFill>
                          <a:effectLst/>
                        </a:rPr>
                        <a:t>Molecular Weight</a:t>
                      </a:r>
                    </a:p>
                  </a:txBody>
                  <a:tcPr marL="29401" marR="29401" marT="14700" marB="14700" anchor="ctr">
                    <a:lnL>
                      <a:noFill/>
                    </a:lnL>
                    <a:lnR>
                      <a:noFill/>
                    </a:lnR>
                    <a:lnT w="9525" cap="flat" cmpd="sng" algn="ctr">
                      <a:solidFill>
                        <a:srgbClr val="F1F1F1"/>
                      </a:solidFill>
                      <a:prstDash val="solid"/>
                      <a:round/>
                      <a:headEnd type="none" w="med" len="med"/>
                      <a:tailEnd type="none" w="med" len="med"/>
                    </a:lnT>
                    <a:lnB w="9525" cap="flat" cmpd="sng" algn="ctr">
                      <a:solidFill>
                        <a:srgbClr val="F1F1F1"/>
                      </a:solidFill>
                      <a:prstDash val="solid"/>
                      <a:round/>
                      <a:headEnd type="none" w="med" len="med"/>
                      <a:tailEnd type="none" w="med" len="med"/>
                    </a:lnB>
                  </a:tcPr>
                </a:tc>
                <a:tc>
                  <a:txBody>
                    <a:bodyPr/>
                    <a:lstStyle/>
                    <a:p>
                      <a:r>
                        <a:rPr lang="en-US" sz="1800">
                          <a:solidFill>
                            <a:srgbClr val="231F20"/>
                          </a:solidFill>
                          <a:effectLst/>
                        </a:rPr>
                        <a:t>193.16</a:t>
                      </a:r>
                    </a:p>
                  </a:txBody>
                  <a:tcPr marL="29401" marR="29401" marT="14700" marB="14700" anchor="ctr">
                    <a:lnL>
                      <a:noFill/>
                    </a:lnL>
                    <a:lnR>
                      <a:noFill/>
                    </a:lnR>
                    <a:lnT w="9525" cap="flat" cmpd="sng" algn="ctr">
                      <a:solidFill>
                        <a:srgbClr val="F1F1F1"/>
                      </a:solidFill>
                      <a:prstDash val="solid"/>
                      <a:round/>
                      <a:headEnd type="none" w="med" len="med"/>
                      <a:tailEnd type="none" w="med" len="med"/>
                    </a:lnT>
                    <a:lnB w="9525" cap="flat" cmpd="sng" algn="ctr">
                      <a:solidFill>
                        <a:srgbClr val="F1F1F1"/>
                      </a:solidFill>
                      <a:prstDash val="solid"/>
                      <a:round/>
                      <a:headEnd type="none" w="med" len="med"/>
                      <a:tailEnd type="none" w="med" len="med"/>
                    </a:lnB>
                  </a:tcPr>
                </a:tc>
                <a:extLst>
                  <a:ext uri="{0D108BD9-81ED-4DB2-BD59-A6C34878D82A}">
                    <a16:rowId xmlns:a16="http://schemas.microsoft.com/office/drawing/2014/main" xmlns="" val="172336752"/>
                  </a:ext>
                </a:extLst>
              </a:tr>
              <a:tr h="447188">
                <a:tc>
                  <a:txBody>
                    <a:bodyPr/>
                    <a:lstStyle/>
                    <a:p>
                      <a:r>
                        <a:rPr lang="en-US" sz="1800" dirty="0">
                          <a:solidFill>
                            <a:srgbClr val="231F20"/>
                          </a:solidFill>
                          <a:effectLst/>
                        </a:rPr>
                        <a:t>XLogP3-AA</a:t>
                      </a:r>
                    </a:p>
                  </a:txBody>
                  <a:tcPr marL="29401" marR="29401" marT="14700" marB="14700" anchor="ctr">
                    <a:lnL>
                      <a:noFill/>
                    </a:lnL>
                    <a:lnR>
                      <a:noFill/>
                    </a:lnR>
                    <a:lnT w="9525" cap="flat" cmpd="sng" algn="ctr">
                      <a:solidFill>
                        <a:srgbClr val="F1F1F1"/>
                      </a:solidFill>
                      <a:prstDash val="solid"/>
                      <a:round/>
                      <a:headEnd type="none" w="med" len="med"/>
                      <a:tailEnd type="none" w="med" len="med"/>
                    </a:lnT>
                    <a:lnB w="9525" cap="flat" cmpd="sng" algn="ctr">
                      <a:solidFill>
                        <a:srgbClr val="F1F1F1"/>
                      </a:solidFill>
                      <a:prstDash val="solid"/>
                      <a:round/>
                      <a:headEnd type="none" w="med" len="med"/>
                      <a:tailEnd type="none" w="med" len="med"/>
                    </a:lnB>
                  </a:tcPr>
                </a:tc>
                <a:tc>
                  <a:txBody>
                    <a:bodyPr/>
                    <a:lstStyle/>
                    <a:p>
                      <a:r>
                        <a:rPr lang="en-US" sz="1800">
                          <a:solidFill>
                            <a:srgbClr val="231F20"/>
                          </a:solidFill>
                          <a:effectLst/>
                        </a:rPr>
                        <a:t>1.2</a:t>
                      </a:r>
                    </a:p>
                  </a:txBody>
                  <a:tcPr marL="29401" marR="29401" marT="14700" marB="14700" anchor="ctr">
                    <a:lnL>
                      <a:noFill/>
                    </a:lnL>
                    <a:lnR>
                      <a:noFill/>
                    </a:lnR>
                    <a:lnT w="9525" cap="flat" cmpd="sng" algn="ctr">
                      <a:solidFill>
                        <a:srgbClr val="F1F1F1"/>
                      </a:solidFill>
                      <a:prstDash val="solid"/>
                      <a:round/>
                      <a:headEnd type="none" w="med" len="med"/>
                      <a:tailEnd type="none" w="med" len="med"/>
                    </a:lnT>
                    <a:lnB w="9525" cap="flat" cmpd="sng" algn="ctr">
                      <a:solidFill>
                        <a:srgbClr val="F1F1F1"/>
                      </a:solidFill>
                      <a:prstDash val="solid"/>
                      <a:round/>
                      <a:headEnd type="none" w="med" len="med"/>
                      <a:tailEnd type="none" w="med" len="med"/>
                    </a:lnB>
                  </a:tcPr>
                </a:tc>
                <a:extLst>
                  <a:ext uri="{0D108BD9-81ED-4DB2-BD59-A6C34878D82A}">
                    <a16:rowId xmlns:a16="http://schemas.microsoft.com/office/drawing/2014/main" xmlns="" val="3859066925"/>
                  </a:ext>
                </a:extLst>
              </a:tr>
              <a:tr h="447188">
                <a:tc>
                  <a:txBody>
                    <a:bodyPr/>
                    <a:lstStyle/>
                    <a:p>
                      <a:r>
                        <a:rPr lang="en-US" sz="1800">
                          <a:solidFill>
                            <a:srgbClr val="231F20"/>
                          </a:solidFill>
                          <a:effectLst/>
                        </a:rPr>
                        <a:t>Hydrogen Bond Donor Count</a:t>
                      </a:r>
                    </a:p>
                  </a:txBody>
                  <a:tcPr marL="29401" marR="29401" marT="14700" marB="14700" anchor="ctr">
                    <a:lnL>
                      <a:noFill/>
                    </a:lnL>
                    <a:lnR>
                      <a:noFill/>
                    </a:lnR>
                    <a:lnT w="9525" cap="flat" cmpd="sng" algn="ctr">
                      <a:solidFill>
                        <a:srgbClr val="F1F1F1"/>
                      </a:solidFill>
                      <a:prstDash val="solid"/>
                      <a:round/>
                      <a:headEnd type="none" w="med" len="med"/>
                      <a:tailEnd type="none" w="med" len="med"/>
                    </a:lnT>
                    <a:lnB w="9525" cap="flat" cmpd="sng" algn="ctr">
                      <a:solidFill>
                        <a:srgbClr val="F1F1F1"/>
                      </a:solidFill>
                      <a:prstDash val="solid"/>
                      <a:round/>
                      <a:headEnd type="none" w="med" len="med"/>
                      <a:tailEnd type="none" w="med" len="med"/>
                    </a:lnB>
                  </a:tcPr>
                </a:tc>
                <a:tc>
                  <a:txBody>
                    <a:bodyPr/>
                    <a:lstStyle/>
                    <a:p>
                      <a:r>
                        <a:rPr lang="en-US" sz="1800" dirty="0">
                          <a:solidFill>
                            <a:srgbClr val="231F20"/>
                          </a:solidFill>
                          <a:effectLst/>
                        </a:rPr>
                        <a:t>4</a:t>
                      </a:r>
                    </a:p>
                  </a:txBody>
                  <a:tcPr marL="29401" marR="29401" marT="14700" marB="14700" anchor="ctr">
                    <a:lnL>
                      <a:noFill/>
                    </a:lnL>
                    <a:lnR>
                      <a:noFill/>
                    </a:lnR>
                    <a:lnT w="9525" cap="flat" cmpd="sng" algn="ctr">
                      <a:solidFill>
                        <a:srgbClr val="F1F1F1"/>
                      </a:solidFill>
                      <a:prstDash val="solid"/>
                      <a:round/>
                      <a:headEnd type="none" w="med" len="med"/>
                      <a:tailEnd type="none" w="med" len="med"/>
                    </a:lnT>
                    <a:lnB w="9525" cap="flat" cmpd="sng" algn="ctr">
                      <a:solidFill>
                        <a:srgbClr val="F1F1F1"/>
                      </a:solidFill>
                      <a:prstDash val="solid"/>
                      <a:round/>
                      <a:headEnd type="none" w="med" len="med"/>
                      <a:tailEnd type="none" w="med" len="med"/>
                    </a:lnB>
                  </a:tcPr>
                </a:tc>
                <a:extLst>
                  <a:ext uri="{0D108BD9-81ED-4DB2-BD59-A6C34878D82A}">
                    <a16:rowId xmlns:a16="http://schemas.microsoft.com/office/drawing/2014/main" xmlns="" val="3151970385"/>
                  </a:ext>
                </a:extLst>
              </a:tr>
              <a:tr h="447188">
                <a:tc>
                  <a:txBody>
                    <a:bodyPr/>
                    <a:lstStyle/>
                    <a:p>
                      <a:r>
                        <a:rPr lang="en-US" sz="1800">
                          <a:solidFill>
                            <a:srgbClr val="231F20"/>
                          </a:solidFill>
                          <a:effectLst/>
                        </a:rPr>
                        <a:t>Hydrogen Bond Acceptor Count</a:t>
                      </a:r>
                    </a:p>
                  </a:txBody>
                  <a:tcPr marL="29401" marR="29401" marT="14700" marB="14700" anchor="ctr">
                    <a:lnL>
                      <a:noFill/>
                    </a:lnL>
                    <a:lnR>
                      <a:noFill/>
                    </a:lnR>
                    <a:lnT w="9525" cap="flat" cmpd="sng" algn="ctr">
                      <a:solidFill>
                        <a:srgbClr val="F1F1F1"/>
                      </a:solidFill>
                      <a:prstDash val="solid"/>
                      <a:round/>
                      <a:headEnd type="none" w="med" len="med"/>
                      <a:tailEnd type="none" w="med" len="med"/>
                    </a:lnT>
                    <a:lnB w="9525" cap="flat" cmpd="sng" algn="ctr">
                      <a:solidFill>
                        <a:srgbClr val="F1F1F1"/>
                      </a:solidFill>
                      <a:prstDash val="solid"/>
                      <a:round/>
                      <a:headEnd type="none" w="med" len="med"/>
                      <a:tailEnd type="none" w="med" len="med"/>
                    </a:lnB>
                  </a:tcPr>
                </a:tc>
                <a:tc>
                  <a:txBody>
                    <a:bodyPr/>
                    <a:lstStyle/>
                    <a:p>
                      <a:r>
                        <a:rPr lang="en-US" sz="1800">
                          <a:solidFill>
                            <a:srgbClr val="231F20"/>
                          </a:solidFill>
                          <a:effectLst/>
                        </a:rPr>
                        <a:t>4</a:t>
                      </a:r>
                    </a:p>
                  </a:txBody>
                  <a:tcPr marL="29401" marR="29401" marT="14700" marB="14700" anchor="ctr">
                    <a:lnL>
                      <a:noFill/>
                    </a:lnL>
                    <a:lnR>
                      <a:noFill/>
                    </a:lnR>
                    <a:lnT w="9525" cap="flat" cmpd="sng" algn="ctr">
                      <a:solidFill>
                        <a:srgbClr val="F1F1F1"/>
                      </a:solidFill>
                      <a:prstDash val="solid"/>
                      <a:round/>
                      <a:headEnd type="none" w="med" len="med"/>
                      <a:tailEnd type="none" w="med" len="med"/>
                    </a:lnT>
                    <a:lnB w="9525" cap="flat" cmpd="sng" algn="ctr">
                      <a:solidFill>
                        <a:srgbClr val="F1F1F1"/>
                      </a:solidFill>
                      <a:prstDash val="solid"/>
                      <a:round/>
                      <a:headEnd type="none" w="med" len="med"/>
                      <a:tailEnd type="none" w="med" len="med"/>
                    </a:lnB>
                  </a:tcPr>
                </a:tc>
                <a:extLst>
                  <a:ext uri="{0D108BD9-81ED-4DB2-BD59-A6C34878D82A}">
                    <a16:rowId xmlns:a16="http://schemas.microsoft.com/office/drawing/2014/main" xmlns="" val="1365647247"/>
                  </a:ext>
                </a:extLst>
              </a:tr>
              <a:tr h="447188">
                <a:tc>
                  <a:txBody>
                    <a:bodyPr/>
                    <a:lstStyle/>
                    <a:p>
                      <a:r>
                        <a:rPr lang="en-US" sz="1800" dirty="0">
                          <a:solidFill>
                            <a:srgbClr val="231F20"/>
                          </a:solidFill>
                          <a:effectLst/>
                        </a:rPr>
                        <a:t>Rotatable Bond Count</a:t>
                      </a:r>
                    </a:p>
                  </a:txBody>
                  <a:tcPr marL="29401" marR="29401" marT="14700" marB="14700" anchor="ctr">
                    <a:lnL>
                      <a:noFill/>
                    </a:lnL>
                    <a:lnR>
                      <a:noFill/>
                    </a:lnR>
                    <a:lnT w="9525" cap="flat" cmpd="sng" algn="ctr">
                      <a:solidFill>
                        <a:srgbClr val="F1F1F1"/>
                      </a:solidFill>
                      <a:prstDash val="solid"/>
                      <a:round/>
                      <a:headEnd type="none" w="med" len="med"/>
                      <a:tailEnd type="none" w="med" len="med"/>
                    </a:lnT>
                    <a:lnB w="9525" cap="flat" cmpd="sng" algn="ctr">
                      <a:solidFill>
                        <a:srgbClr val="F1F1F1"/>
                      </a:solidFill>
                      <a:prstDash val="solid"/>
                      <a:round/>
                      <a:headEnd type="none" w="med" len="med"/>
                      <a:tailEnd type="none" w="med" len="med"/>
                    </a:lnB>
                  </a:tcPr>
                </a:tc>
                <a:tc>
                  <a:txBody>
                    <a:bodyPr/>
                    <a:lstStyle/>
                    <a:p>
                      <a:r>
                        <a:rPr lang="en-US" sz="1800" dirty="0">
                          <a:solidFill>
                            <a:srgbClr val="231F20"/>
                          </a:solidFill>
                          <a:effectLst/>
                        </a:rPr>
                        <a:t>1</a:t>
                      </a:r>
                    </a:p>
                  </a:txBody>
                  <a:tcPr marL="29401" marR="29401" marT="14700" marB="14700" anchor="ctr">
                    <a:lnL>
                      <a:noFill/>
                    </a:lnL>
                    <a:lnR>
                      <a:noFill/>
                    </a:lnR>
                    <a:lnT w="9525" cap="flat" cmpd="sng" algn="ctr">
                      <a:solidFill>
                        <a:srgbClr val="F1F1F1"/>
                      </a:solidFill>
                      <a:prstDash val="solid"/>
                      <a:round/>
                      <a:headEnd type="none" w="med" len="med"/>
                      <a:tailEnd type="none" w="med" len="med"/>
                    </a:lnT>
                    <a:lnB w="9525" cap="flat" cmpd="sng" algn="ctr">
                      <a:solidFill>
                        <a:srgbClr val="F1F1F1"/>
                      </a:solidFill>
                      <a:prstDash val="solid"/>
                      <a:round/>
                      <a:headEnd type="none" w="med" len="med"/>
                      <a:tailEnd type="none" w="med" len="med"/>
                    </a:lnB>
                  </a:tcPr>
                </a:tc>
                <a:extLst>
                  <a:ext uri="{0D108BD9-81ED-4DB2-BD59-A6C34878D82A}">
                    <a16:rowId xmlns:a16="http://schemas.microsoft.com/office/drawing/2014/main" xmlns="" val="2776552193"/>
                  </a:ext>
                </a:extLst>
              </a:tr>
              <a:tr h="447188">
                <a:tc>
                  <a:txBody>
                    <a:bodyPr/>
                    <a:lstStyle/>
                    <a:p>
                      <a:r>
                        <a:rPr lang="en-US" sz="1800" dirty="0">
                          <a:solidFill>
                            <a:srgbClr val="231F20"/>
                          </a:solidFill>
                          <a:effectLst/>
                        </a:rPr>
                        <a:t>Exact Mass</a:t>
                      </a:r>
                    </a:p>
                  </a:txBody>
                  <a:tcPr marL="29401" marR="29401" marT="14700" marB="14700" anchor="ctr">
                    <a:lnL>
                      <a:noFill/>
                    </a:lnL>
                    <a:lnR>
                      <a:noFill/>
                    </a:lnR>
                    <a:lnT w="9525" cap="flat" cmpd="sng" algn="ctr">
                      <a:solidFill>
                        <a:srgbClr val="F1F1F1"/>
                      </a:solidFill>
                      <a:prstDash val="solid"/>
                      <a:round/>
                      <a:headEnd type="none" w="med" len="med"/>
                      <a:tailEnd type="none" w="med" len="med"/>
                    </a:lnT>
                    <a:lnB w="9525" cap="flat" cmpd="sng" algn="ctr">
                      <a:solidFill>
                        <a:srgbClr val="F1F1F1"/>
                      </a:solidFill>
                      <a:prstDash val="solid"/>
                      <a:round/>
                      <a:headEnd type="none" w="med" len="med"/>
                      <a:tailEnd type="none" w="med" len="med"/>
                    </a:lnB>
                  </a:tcPr>
                </a:tc>
                <a:tc>
                  <a:txBody>
                    <a:bodyPr/>
                    <a:lstStyle/>
                    <a:p>
                      <a:r>
                        <a:rPr lang="en-US" sz="1800">
                          <a:solidFill>
                            <a:srgbClr val="231F20"/>
                          </a:solidFill>
                          <a:effectLst/>
                        </a:rPr>
                        <a:t>193.03750770</a:t>
                      </a:r>
                    </a:p>
                  </a:txBody>
                  <a:tcPr marL="29401" marR="29401" marT="14700" marB="14700" anchor="ctr">
                    <a:lnL>
                      <a:noFill/>
                    </a:lnL>
                    <a:lnR>
                      <a:noFill/>
                    </a:lnR>
                    <a:lnT w="9525" cap="flat" cmpd="sng" algn="ctr">
                      <a:solidFill>
                        <a:srgbClr val="F1F1F1"/>
                      </a:solidFill>
                      <a:prstDash val="solid"/>
                      <a:round/>
                      <a:headEnd type="none" w="med" len="med"/>
                      <a:tailEnd type="none" w="med" len="med"/>
                    </a:lnT>
                    <a:lnB w="9525" cap="flat" cmpd="sng" algn="ctr">
                      <a:solidFill>
                        <a:srgbClr val="F1F1F1"/>
                      </a:solidFill>
                      <a:prstDash val="solid"/>
                      <a:round/>
                      <a:headEnd type="none" w="med" len="med"/>
                      <a:tailEnd type="none" w="med" len="med"/>
                    </a:lnB>
                  </a:tcPr>
                </a:tc>
                <a:extLst>
                  <a:ext uri="{0D108BD9-81ED-4DB2-BD59-A6C34878D82A}">
                    <a16:rowId xmlns:a16="http://schemas.microsoft.com/office/drawing/2014/main" xmlns="" val="2728840401"/>
                  </a:ext>
                </a:extLst>
              </a:tr>
              <a:tr h="447188">
                <a:tc>
                  <a:txBody>
                    <a:bodyPr/>
                    <a:lstStyle/>
                    <a:p>
                      <a:r>
                        <a:rPr lang="en-US" sz="1800">
                          <a:solidFill>
                            <a:srgbClr val="231F20"/>
                          </a:solidFill>
                          <a:effectLst/>
                        </a:rPr>
                        <a:t>Monoisotopic Mass</a:t>
                      </a:r>
                    </a:p>
                  </a:txBody>
                  <a:tcPr marL="29401" marR="29401" marT="14700" marB="14700" anchor="ctr">
                    <a:lnL>
                      <a:noFill/>
                    </a:lnL>
                    <a:lnR>
                      <a:noFill/>
                    </a:lnR>
                    <a:lnT w="9525" cap="flat" cmpd="sng" algn="ctr">
                      <a:solidFill>
                        <a:srgbClr val="F1F1F1"/>
                      </a:solidFill>
                      <a:prstDash val="solid"/>
                      <a:round/>
                      <a:headEnd type="none" w="med" len="med"/>
                      <a:tailEnd type="none" w="med" len="med"/>
                    </a:lnT>
                    <a:lnB w="9525" cap="flat" cmpd="sng" algn="ctr">
                      <a:solidFill>
                        <a:srgbClr val="F1F1F1"/>
                      </a:solidFill>
                      <a:prstDash val="solid"/>
                      <a:round/>
                      <a:headEnd type="none" w="med" len="med"/>
                      <a:tailEnd type="none" w="med" len="med"/>
                    </a:lnB>
                  </a:tcPr>
                </a:tc>
                <a:tc>
                  <a:txBody>
                    <a:bodyPr/>
                    <a:lstStyle/>
                    <a:p>
                      <a:r>
                        <a:rPr lang="en-US" sz="1800">
                          <a:solidFill>
                            <a:srgbClr val="231F20"/>
                          </a:solidFill>
                          <a:effectLst/>
                        </a:rPr>
                        <a:t>193.03750770</a:t>
                      </a:r>
                    </a:p>
                  </a:txBody>
                  <a:tcPr marL="29401" marR="29401" marT="14700" marB="14700" anchor="ctr">
                    <a:lnL>
                      <a:noFill/>
                    </a:lnL>
                    <a:lnR>
                      <a:noFill/>
                    </a:lnR>
                    <a:lnT w="9525" cap="flat" cmpd="sng" algn="ctr">
                      <a:solidFill>
                        <a:srgbClr val="F1F1F1"/>
                      </a:solidFill>
                      <a:prstDash val="solid"/>
                      <a:round/>
                      <a:headEnd type="none" w="med" len="med"/>
                      <a:tailEnd type="none" w="med" len="med"/>
                    </a:lnT>
                    <a:lnB w="9525" cap="flat" cmpd="sng" algn="ctr">
                      <a:solidFill>
                        <a:srgbClr val="F1F1F1"/>
                      </a:solidFill>
                      <a:prstDash val="solid"/>
                      <a:round/>
                      <a:headEnd type="none" w="med" len="med"/>
                      <a:tailEnd type="none" w="med" len="med"/>
                    </a:lnB>
                  </a:tcPr>
                </a:tc>
                <a:extLst>
                  <a:ext uri="{0D108BD9-81ED-4DB2-BD59-A6C34878D82A}">
                    <a16:rowId xmlns:a16="http://schemas.microsoft.com/office/drawing/2014/main" xmlns="" val="1912668408"/>
                  </a:ext>
                </a:extLst>
              </a:tr>
              <a:tr h="447188">
                <a:tc>
                  <a:txBody>
                    <a:bodyPr/>
                    <a:lstStyle/>
                    <a:p>
                      <a:r>
                        <a:rPr lang="en-US" sz="1800">
                          <a:solidFill>
                            <a:srgbClr val="231F20"/>
                          </a:solidFill>
                          <a:effectLst/>
                        </a:rPr>
                        <a:t>Topological Polar Surface Area</a:t>
                      </a:r>
                    </a:p>
                  </a:txBody>
                  <a:tcPr marL="29401" marR="29401" marT="14700" marB="14700" anchor="ctr">
                    <a:lnL>
                      <a:noFill/>
                    </a:lnL>
                    <a:lnR>
                      <a:noFill/>
                    </a:lnR>
                    <a:lnT w="9525" cap="flat" cmpd="sng" algn="ctr">
                      <a:solidFill>
                        <a:srgbClr val="F1F1F1"/>
                      </a:solidFill>
                      <a:prstDash val="solid"/>
                      <a:round/>
                      <a:headEnd type="none" w="med" len="med"/>
                      <a:tailEnd type="none" w="med" len="med"/>
                    </a:lnT>
                    <a:lnB w="9525" cap="flat" cmpd="sng" algn="ctr">
                      <a:solidFill>
                        <a:srgbClr val="F1F1F1"/>
                      </a:solidFill>
                      <a:prstDash val="solid"/>
                      <a:round/>
                      <a:headEnd type="none" w="med" len="med"/>
                      <a:tailEnd type="none" w="med" len="med"/>
                    </a:lnB>
                  </a:tcPr>
                </a:tc>
                <a:tc>
                  <a:txBody>
                    <a:bodyPr/>
                    <a:lstStyle/>
                    <a:p>
                      <a:r>
                        <a:rPr lang="en-US" sz="1800">
                          <a:solidFill>
                            <a:srgbClr val="231F20"/>
                          </a:solidFill>
                          <a:effectLst/>
                        </a:rPr>
                        <a:t>93.6 Å²</a:t>
                      </a:r>
                    </a:p>
                  </a:txBody>
                  <a:tcPr marL="29401" marR="29401" marT="14700" marB="14700" anchor="ctr">
                    <a:lnL>
                      <a:noFill/>
                    </a:lnL>
                    <a:lnR>
                      <a:noFill/>
                    </a:lnR>
                    <a:lnT w="9525" cap="flat" cmpd="sng" algn="ctr">
                      <a:solidFill>
                        <a:srgbClr val="F1F1F1"/>
                      </a:solidFill>
                      <a:prstDash val="solid"/>
                      <a:round/>
                      <a:headEnd type="none" w="med" len="med"/>
                      <a:tailEnd type="none" w="med" len="med"/>
                    </a:lnT>
                    <a:lnB w="9525" cap="flat" cmpd="sng" algn="ctr">
                      <a:solidFill>
                        <a:srgbClr val="F1F1F1"/>
                      </a:solidFill>
                      <a:prstDash val="solid"/>
                      <a:round/>
                      <a:headEnd type="none" w="med" len="med"/>
                      <a:tailEnd type="none" w="med" len="med"/>
                    </a:lnB>
                  </a:tcPr>
                </a:tc>
                <a:extLst>
                  <a:ext uri="{0D108BD9-81ED-4DB2-BD59-A6C34878D82A}">
                    <a16:rowId xmlns:a16="http://schemas.microsoft.com/office/drawing/2014/main" xmlns="" val="2425326845"/>
                  </a:ext>
                </a:extLst>
              </a:tr>
              <a:tr h="323248">
                <a:tc>
                  <a:txBody>
                    <a:bodyPr/>
                    <a:lstStyle/>
                    <a:p>
                      <a:r>
                        <a:rPr lang="en-US" sz="1800">
                          <a:solidFill>
                            <a:srgbClr val="231F20"/>
                          </a:solidFill>
                          <a:effectLst/>
                        </a:rPr>
                        <a:t>Heavy Atom Count</a:t>
                      </a:r>
                    </a:p>
                  </a:txBody>
                  <a:tcPr marL="29401" marR="29401" marT="14700" marB="14700" anchor="ctr">
                    <a:lnL>
                      <a:noFill/>
                    </a:lnL>
                    <a:lnR>
                      <a:noFill/>
                    </a:lnR>
                    <a:lnT w="9525" cap="flat" cmpd="sng" algn="ctr">
                      <a:solidFill>
                        <a:srgbClr val="F1F1F1"/>
                      </a:solidFill>
                      <a:prstDash val="solid"/>
                      <a:round/>
                      <a:headEnd type="none" w="med" len="med"/>
                      <a:tailEnd type="none" w="med" len="med"/>
                    </a:lnT>
                    <a:lnB w="9525" cap="flat" cmpd="sng" algn="ctr">
                      <a:solidFill>
                        <a:srgbClr val="F1F1F1"/>
                      </a:solidFill>
                      <a:prstDash val="solid"/>
                      <a:round/>
                      <a:headEnd type="none" w="med" len="med"/>
                      <a:tailEnd type="none" w="med" len="med"/>
                    </a:lnB>
                  </a:tcPr>
                </a:tc>
                <a:tc>
                  <a:txBody>
                    <a:bodyPr/>
                    <a:lstStyle/>
                    <a:p>
                      <a:r>
                        <a:rPr lang="en-US" sz="1800">
                          <a:solidFill>
                            <a:srgbClr val="231F20"/>
                          </a:solidFill>
                          <a:effectLst/>
                        </a:rPr>
                        <a:t>14</a:t>
                      </a:r>
                    </a:p>
                  </a:txBody>
                  <a:tcPr marL="29401" marR="29401" marT="14700" marB="14700" anchor="ctr">
                    <a:lnL>
                      <a:noFill/>
                    </a:lnL>
                    <a:lnR>
                      <a:noFill/>
                    </a:lnR>
                    <a:lnT w="9525" cap="flat" cmpd="sng" algn="ctr">
                      <a:solidFill>
                        <a:srgbClr val="F1F1F1"/>
                      </a:solidFill>
                      <a:prstDash val="solid"/>
                      <a:round/>
                      <a:headEnd type="none" w="med" len="med"/>
                      <a:tailEnd type="none" w="med" len="med"/>
                    </a:lnT>
                    <a:lnB w="9525" cap="flat" cmpd="sng" algn="ctr">
                      <a:solidFill>
                        <a:srgbClr val="F1F1F1"/>
                      </a:solidFill>
                      <a:prstDash val="solid"/>
                      <a:round/>
                      <a:headEnd type="none" w="med" len="med"/>
                      <a:tailEnd type="none" w="med" len="med"/>
                    </a:lnB>
                  </a:tcPr>
                </a:tc>
                <a:extLst>
                  <a:ext uri="{0D108BD9-81ED-4DB2-BD59-A6C34878D82A}">
                    <a16:rowId xmlns:a16="http://schemas.microsoft.com/office/drawing/2014/main" xmlns="" val="3066775840"/>
                  </a:ext>
                </a:extLst>
              </a:tr>
              <a:tr h="323248">
                <a:tc>
                  <a:txBody>
                    <a:bodyPr/>
                    <a:lstStyle/>
                    <a:p>
                      <a:r>
                        <a:rPr lang="en-US" sz="1800">
                          <a:solidFill>
                            <a:srgbClr val="231F20"/>
                          </a:solidFill>
                          <a:effectLst/>
                        </a:rPr>
                        <a:t>Formal Charge</a:t>
                      </a:r>
                    </a:p>
                  </a:txBody>
                  <a:tcPr marL="29401" marR="29401" marT="14700" marB="14700" anchor="ctr">
                    <a:lnL>
                      <a:noFill/>
                    </a:lnL>
                    <a:lnR>
                      <a:noFill/>
                    </a:lnR>
                    <a:lnT w="9525" cap="flat" cmpd="sng" algn="ctr">
                      <a:solidFill>
                        <a:srgbClr val="F1F1F1"/>
                      </a:solidFill>
                      <a:prstDash val="solid"/>
                      <a:round/>
                      <a:headEnd type="none" w="med" len="med"/>
                      <a:tailEnd type="none" w="med" len="med"/>
                    </a:lnT>
                    <a:lnB w="9525" cap="flat" cmpd="sng" algn="ctr">
                      <a:solidFill>
                        <a:srgbClr val="F1F1F1"/>
                      </a:solidFill>
                      <a:prstDash val="solid"/>
                      <a:round/>
                      <a:headEnd type="none" w="med" len="med"/>
                      <a:tailEnd type="none" w="med" len="med"/>
                    </a:lnB>
                  </a:tcPr>
                </a:tc>
                <a:tc>
                  <a:txBody>
                    <a:bodyPr/>
                    <a:lstStyle/>
                    <a:p>
                      <a:r>
                        <a:rPr lang="en-US" sz="1800">
                          <a:solidFill>
                            <a:srgbClr val="231F20"/>
                          </a:solidFill>
                          <a:effectLst/>
                        </a:rPr>
                        <a:t>0</a:t>
                      </a:r>
                    </a:p>
                  </a:txBody>
                  <a:tcPr marL="29401" marR="29401" marT="14700" marB="14700" anchor="ctr">
                    <a:lnL>
                      <a:noFill/>
                    </a:lnL>
                    <a:lnR>
                      <a:noFill/>
                    </a:lnR>
                    <a:lnT w="9525" cap="flat" cmpd="sng" algn="ctr">
                      <a:solidFill>
                        <a:srgbClr val="F1F1F1"/>
                      </a:solidFill>
                      <a:prstDash val="solid"/>
                      <a:round/>
                      <a:headEnd type="none" w="med" len="med"/>
                      <a:tailEnd type="none" w="med" len="med"/>
                    </a:lnT>
                    <a:lnB w="9525" cap="flat" cmpd="sng" algn="ctr">
                      <a:solidFill>
                        <a:srgbClr val="F1F1F1"/>
                      </a:solidFill>
                      <a:prstDash val="solid"/>
                      <a:round/>
                      <a:headEnd type="none" w="med" len="med"/>
                      <a:tailEnd type="none" w="med" len="med"/>
                    </a:lnB>
                  </a:tcPr>
                </a:tc>
                <a:extLst>
                  <a:ext uri="{0D108BD9-81ED-4DB2-BD59-A6C34878D82A}">
                    <a16:rowId xmlns:a16="http://schemas.microsoft.com/office/drawing/2014/main" xmlns="" val="1730392657"/>
                  </a:ext>
                </a:extLst>
              </a:tr>
              <a:tr h="447188">
                <a:tc>
                  <a:txBody>
                    <a:bodyPr/>
                    <a:lstStyle/>
                    <a:p>
                      <a:r>
                        <a:rPr lang="en-US" sz="1800">
                          <a:solidFill>
                            <a:srgbClr val="231F20"/>
                          </a:solidFill>
                          <a:effectLst/>
                        </a:rPr>
                        <a:t>Complexity</a:t>
                      </a:r>
                    </a:p>
                  </a:txBody>
                  <a:tcPr marL="29401" marR="29401" marT="14700" marB="14700" anchor="ctr">
                    <a:lnL>
                      <a:noFill/>
                    </a:lnL>
                    <a:lnR>
                      <a:noFill/>
                    </a:lnR>
                    <a:lnT w="9525" cap="flat" cmpd="sng" algn="ctr">
                      <a:solidFill>
                        <a:srgbClr val="F1F1F1"/>
                      </a:solidFill>
                      <a:prstDash val="solid"/>
                      <a:round/>
                      <a:headEnd type="none" w="med" len="med"/>
                      <a:tailEnd type="none" w="med" len="med"/>
                    </a:lnT>
                    <a:lnB w="9525" cap="flat" cmpd="sng" algn="ctr">
                      <a:solidFill>
                        <a:srgbClr val="F1F1F1"/>
                      </a:solidFill>
                      <a:prstDash val="solid"/>
                      <a:round/>
                      <a:headEnd type="none" w="med" len="med"/>
                      <a:tailEnd type="none" w="med" len="med"/>
                    </a:lnB>
                  </a:tcPr>
                </a:tc>
                <a:tc>
                  <a:txBody>
                    <a:bodyPr/>
                    <a:lstStyle/>
                    <a:p>
                      <a:r>
                        <a:rPr lang="en-US" sz="1800" dirty="0">
                          <a:solidFill>
                            <a:srgbClr val="231F20"/>
                          </a:solidFill>
                          <a:effectLst/>
                        </a:rPr>
                        <a:t>245</a:t>
                      </a:r>
                    </a:p>
                  </a:txBody>
                  <a:tcPr marL="29401" marR="29401" marT="14700" marB="14700" anchor="ctr">
                    <a:lnL>
                      <a:noFill/>
                    </a:lnL>
                    <a:lnR>
                      <a:noFill/>
                    </a:lnR>
                    <a:lnT w="9525" cap="flat" cmpd="sng" algn="ctr">
                      <a:solidFill>
                        <a:srgbClr val="F1F1F1"/>
                      </a:solidFill>
                      <a:prstDash val="solid"/>
                      <a:round/>
                      <a:headEnd type="none" w="med" len="med"/>
                      <a:tailEnd type="none" w="med" len="med"/>
                    </a:lnT>
                    <a:lnB w="9525" cap="flat" cmpd="sng" algn="ctr">
                      <a:solidFill>
                        <a:srgbClr val="F1F1F1"/>
                      </a:solidFill>
                      <a:prstDash val="solid"/>
                      <a:round/>
                      <a:headEnd type="none" w="med" len="med"/>
                      <a:tailEnd type="none" w="med" len="med"/>
                    </a:lnB>
                  </a:tcPr>
                </a:tc>
                <a:extLst>
                  <a:ext uri="{0D108BD9-81ED-4DB2-BD59-A6C34878D82A}">
                    <a16:rowId xmlns:a16="http://schemas.microsoft.com/office/drawing/2014/main" xmlns="" val="3204469534"/>
                  </a:ext>
                </a:extLst>
              </a:tr>
            </a:tbl>
          </a:graphicData>
        </a:graphic>
      </p:graphicFrame>
      <p:pic>
        <p:nvPicPr>
          <p:cNvPr id="21" name="Picture 20" descr="Diagram&#10;&#10;Description automatically generated">
            <a:extLst>
              <a:ext uri="{FF2B5EF4-FFF2-40B4-BE49-F238E27FC236}">
                <a16:creationId xmlns:a16="http://schemas.microsoft.com/office/drawing/2014/main" xmlns="" id="{61377EED-53C1-C743-92C6-840DB7BA904F}"/>
              </a:ext>
            </a:extLst>
          </p:cNvPr>
          <p:cNvPicPr>
            <a:picLocks noChangeAspect="1"/>
          </p:cNvPicPr>
          <p:nvPr/>
        </p:nvPicPr>
        <p:blipFill>
          <a:blip r:embed="rId2"/>
          <a:stretch>
            <a:fillRect/>
          </a:stretch>
        </p:blipFill>
        <p:spPr>
          <a:xfrm>
            <a:off x="0" y="1487036"/>
            <a:ext cx="3873240" cy="3873240"/>
          </a:xfrm>
          <a:prstGeom prst="rect">
            <a:avLst/>
          </a:prstGeom>
        </p:spPr>
      </p:pic>
    </p:spTree>
    <p:extLst>
      <p:ext uri="{BB962C8B-B14F-4D97-AF65-F5344CB8AC3E}">
        <p14:creationId xmlns:p14="http://schemas.microsoft.com/office/powerpoint/2010/main" val="2821949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0">
            <a:extLst>
              <a:ext uri="{FF2B5EF4-FFF2-40B4-BE49-F238E27FC236}">
                <a16:creationId xmlns:a16="http://schemas.microsoft.com/office/drawing/2014/main" xmlns="" id="{5DF242D4-8258-BE47-930B-394224DE06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5272" y="2710125"/>
            <a:ext cx="3205095" cy="1896906"/>
          </a:xfrm>
          <a:prstGeom prst="rect">
            <a:avLst/>
          </a:prstGeom>
          <a:noFill/>
          <a:extLst>
            <a:ext uri="{909E8E84-426E-40dd-AFC4-6F175D3DCCD1}">
              <a14:hiddenFill xmlns=""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xmlns="" id="{54475D24-DC69-E146-AC51-79A6535C8646}"/>
              </a:ext>
            </a:extLst>
          </p:cNvPr>
          <p:cNvSpPr/>
          <p:nvPr/>
        </p:nvSpPr>
        <p:spPr>
          <a:xfrm>
            <a:off x="2631503" y="3294054"/>
            <a:ext cx="197708" cy="19770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pic>
        <p:nvPicPr>
          <p:cNvPr id="8" name="Picture 7">
            <a:extLst>
              <a:ext uri="{FF2B5EF4-FFF2-40B4-BE49-F238E27FC236}">
                <a16:creationId xmlns:a16="http://schemas.microsoft.com/office/drawing/2014/main" xmlns="" id="{7B7F8C73-1B38-9044-8332-0D6A7880222E}"/>
              </a:ext>
            </a:extLst>
          </p:cNvPr>
          <p:cNvPicPr>
            <a:picLocks noChangeAspect="1"/>
          </p:cNvPicPr>
          <p:nvPr/>
        </p:nvPicPr>
        <p:blipFill>
          <a:blip r:embed="rId3">
            <a:duotone>
              <a:schemeClr val="accent1">
                <a:shade val="45000"/>
                <a:satMod val="135000"/>
              </a:schemeClr>
              <a:prstClr val="white"/>
            </a:duotone>
          </a:blip>
          <a:stretch>
            <a:fillRect/>
          </a:stretch>
        </p:blipFill>
        <p:spPr>
          <a:xfrm>
            <a:off x="2082066" y="3674778"/>
            <a:ext cx="252971" cy="553500"/>
          </a:xfrm>
          <a:prstGeom prst="rect">
            <a:avLst/>
          </a:prstGeom>
        </p:spPr>
      </p:pic>
      <p:pic>
        <p:nvPicPr>
          <p:cNvPr id="9" name="Picture 8">
            <a:extLst>
              <a:ext uri="{FF2B5EF4-FFF2-40B4-BE49-F238E27FC236}">
                <a16:creationId xmlns:a16="http://schemas.microsoft.com/office/drawing/2014/main" xmlns="" id="{45593DF0-F510-5647-9AC2-174A495C898E}"/>
              </a:ext>
            </a:extLst>
          </p:cNvPr>
          <p:cNvPicPr>
            <a:picLocks noChangeAspect="1"/>
          </p:cNvPicPr>
          <p:nvPr/>
        </p:nvPicPr>
        <p:blipFill>
          <a:blip r:embed="rId3">
            <a:duotone>
              <a:schemeClr val="accent1">
                <a:shade val="45000"/>
                <a:satMod val="135000"/>
              </a:schemeClr>
              <a:prstClr val="white"/>
            </a:duotone>
          </a:blip>
          <a:stretch>
            <a:fillRect/>
          </a:stretch>
        </p:blipFill>
        <p:spPr>
          <a:xfrm>
            <a:off x="2576240" y="2136039"/>
            <a:ext cx="252971" cy="553500"/>
          </a:xfrm>
          <a:prstGeom prst="rect">
            <a:avLst/>
          </a:prstGeom>
        </p:spPr>
      </p:pic>
      <p:pic>
        <p:nvPicPr>
          <p:cNvPr id="10" name="Picture 9">
            <a:extLst>
              <a:ext uri="{FF2B5EF4-FFF2-40B4-BE49-F238E27FC236}">
                <a16:creationId xmlns:a16="http://schemas.microsoft.com/office/drawing/2014/main" xmlns="" id="{18238C7F-A7FC-7747-860F-1B5D93FD399F}"/>
              </a:ext>
            </a:extLst>
          </p:cNvPr>
          <p:cNvPicPr>
            <a:picLocks noChangeAspect="1"/>
          </p:cNvPicPr>
          <p:nvPr/>
        </p:nvPicPr>
        <p:blipFill>
          <a:blip r:embed="rId3">
            <a:duotone>
              <a:schemeClr val="accent1">
                <a:shade val="45000"/>
                <a:satMod val="135000"/>
              </a:schemeClr>
              <a:prstClr val="white"/>
            </a:duotone>
          </a:blip>
          <a:stretch>
            <a:fillRect/>
          </a:stretch>
        </p:blipFill>
        <p:spPr>
          <a:xfrm>
            <a:off x="2951831" y="3588131"/>
            <a:ext cx="252971" cy="553500"/>
          </a:xfrm>
          <a:prstGeom prst="rect">
            <a:avLst/>
          </a:prstGeom>
        </p:spPr>
      </p:pic>
      <p:cxnSp>
        <p:nvCxnSpPr>
          <p:cNvPr id="11" name="Straight Arrow Connector 10">
            <a:extLst>
              <a:ext uri="{FF2B5EF4-FFF2-40B4-BE49-F238E27FC236}">
                <a16:creationId xmlns:a16="http://schemas.microsoft.com/office/drawing/2014/main" xmlns="" id="{57314C66-B6AD-5E4B-AB4C-EADF6BC31B61}"/>
              </a:ext>
            </a:extLst>
          </p:cNvPr>
          <p:cNvCxnSpPr>
            <a:cxnSpLocks/>
          </p:cNvCxnSpPr>
          <p:nvPr/>
        </p:nvCxnSpPr>
        <p:spPr>
          <a:xfrm flipV="1">
            <a:off x="2335037" y="3547439"/>
            <a:ext cx="296466" cy="185702"/>
          </a:xfrm>
          <a:prstGeom prst="straightConnector1">
            <a:avLst/>
          </a:prstGeom>
          <a:ln w="28575">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xmlns="" id="{5647A3FB-8E8B-2048-86A6-C52D0FCD53CF}"/>
              </a:ext>
            </a:extLst>
          </p:cNvPr>
          <p:cNvCxnSpPr>
            <a:cxnSpLocks/>
          </p:cNvCxnSpPr>
          <p:nvPr/>
        </p:nvCxnSpPr>
        <p:spPr>
          <a:xfrm flipH="1" flipV="1">
            <a:off x="2838939" y="3477171"/>
            <a:ext cx="305082" cy="96368"/>
          </a:xfrm>
          <a:prstGeom prst="straightConnector1">
            <a:avLst/>
          </a:prstGeom>
          <a:ln w="28575">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xmlns="" id="{F3889E67-745A-094D-A868-2E86A971AC76}"/>
              </a:ext>
            </a:extLst>
          </p:cNvPr>
          <p:cNvCxnSpPr>
            <a:cxnSpLocks/>
          </p:cNvCxnSpPr>
          <p:nvPr/>
        </p:nvCxnSpPr>
        <p:spPr>
          <a:xfrm>
            <a:off x="2783903" y="2983234"/>
            <a:ext cx="45308" cy="310820"/>
          </a:xfrm>
          <a:prstGeom prst="straightConnector1">
            <a:avLst/>
          </a:prstGeom>
          <a:ln w="28575">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xmlns="" id="{E752CDA2-3BA6-5840-9F2F-285DDFB26A56}"/>
                  </a:ext>
                </a:extLst>
              </p:cNvPr>
              <p:cNvSpPr txBox="1"/>
              <p:nvPr/>
            </p:nvSpPr>
            <p:spPr>
              <a:xfrm>
                <a:off x="1336566" y="5802470"/>
                <a:ext cx="3736471" cy="4490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i="1" smtClean="0">
                              <a:latin typeface="Cambria Math" charset="0"/>
                            </a:rPr>
                          </m:ctrlPr>
                        </m:sSubSupPr>
                        <m:e>
                          <m:r>
                            <a:rPr lang="en-US" sz="2000" b="0" i="1" smtClean="0">
                              <a:latin typeface="Cambria Math" panose="02040503050406030204" pitchFamily="18" charset="0"/>
                            </a:rPr>
                            <m:t>𝑒</m:t>
                          </m:r>
                        </m:e>
                        <m:sub>
                          <m:r>
                            <a:rPr lang="en-US" sz="2000" i="1">
                              <a:latin typeface="Cambria Math" panose="02040503050406030204" pitchFamily="18" charset="0"/>
                            </a:rPr>
                            <m:t>𝑖</m:t>
                          </m:r>
                        </m:sub>
                        <m:sup>
                          <m:r>
                            <a:rPr lang="en-US" sz="2000" i="1">
                              <a:latin typeface="Cambria Math" panose="02040503050406030204" pitchFamily="18" charset="0"/>
                            </a:rPr>
                            <m:t>𝑙</m:t>
                          </m:r>
                          <m:r>
                            <a:rPr lang="en-US" sz="2000" b="0" i="1" smtClean="0">
                              <a:latin typeface="Cambria Math" panose="02040503050406030204" pitchFamily="18" charset="0"/>
                            </a:rPr>
                            <m:t>+1</m:t>
                          </m:r>
                        </m:sup>
                      </m:sSubSup>
                      <m:r>
                        <a:rPr lang="en-US" sz="2000" b="0" i="1" smtClean="0">
                          <a:latin typeface="Cambria Math" panose="02040503050406030204" pitchFamily="18" charset="0"/>
                        </a:rPr>
                        <m:t>=</m:t>
                      </m:r>
                      <m:r>
                        <a:rPr lang="en-US" sz="2000" b="0" i="1" smtClean="0">
                          <a:latin typeface="Cambria Math" panose="02040503050406030204" pitchFamily="18" charset="0"/>
                        </a:rPr>
                        <m:t>𝐴𝐺𝐺𝑅𝐸𝐺𝐴𝑇𝐸</m:t>
                      </m:r>
                      <m:r>
                        <a:rPr lang="en-US" sz="2000" b="0" i="1" smtClean="0">
                          <a:latin typeface="Cambria Math" panose="02040503050406030204" pitchFamily="18" charset="0"/>
                        </a:rPr>
                        <m:t>(</m:t>
                      </m:r>
                      <m:sSub>
                        <m:sSubPr>
                          <m:ctrlPr>
                            <a:rPr lang="en-US" sz="2000" b="0" i="1" smtClean="0">
                              <a:latin typeface="Cambria Math" charset="0"/>
                            </a:rPr>
                          </m:ctrlPr>
                        </m:sSubPr>
                        <m:e>
                          <m:d>
                            <m:dPr>
                              <m:begChr m:val="{"/>
                              <m:endChr m:val="}"/>
                              <m:ctrlPr>
                                <a:rPr lang="en-US" sz="2000" b="0" i="1" smtClean="0">
                                  <a:latin typeface="Cambria Math" charset="0"/>
                                </a:rPr>
                              </m:ctrlPr>
                            </m:dPr>
                            <m:e>
                              <m:sSubSup>
                                <m:sSubSupPr>
                                  <m:ctrlPr>
                                    <a:rPr lang="en-US" sz="2000" i="1">
                                      <a:latin typeface="Cambria Math" charset="0"/>
                                    </a:rPr>
                                  </m:ctrlPr>
                                </m:sSubSupPr>
                                <m:e>
                                  <m:r>
                                    <a:rPr lang="en-US" sz="2000" b="0" i="1" smtClean="0">
                                      <a:latin typeface="Cambria Math" panose="02040503050406030204" pitchFamily="18" charset="0"/>
                                    </a:rPr>
                                    <m:t>𝑒</m:t>
                                  </m:r>
                                </m:e>
                                <m:sub>
                                  <m:r>
                                    <a:rPr lang="en-US" sz="2000" b="0" i="1" smtClean="0">
                                      <a:latin typeface="Cambria Math" panose="02040503050406030204" pitchFamily="18" charset="0"/>
                                    </a:rPr>
                                    <m:t>𝑗</m:t>
                                  </m:r>
                                </m:sub>
                                <m:sup>
                                  <m:r>
                                    <a:rPr lang="en-US" sz="2000" i="1">
                                      <a:latin typeface="Cambria Math" panose="02040503050406030204" pitchFamily="18" charset="0"/>
                                    </a:rPr>
                                    <m:t>𝑙</m:t>
                                  </m:r>
                                </m:sup>
                              </m:sSubSup>
                            </m:e>
                          </m:d>
                        </m:e>
                        <m:sub>
                          <m:r>
                            <a:rPr lang="en-US" sz="2000" b="0" i="1" smtClean="0">
                              <a:latin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𝒩</m:t>
                              </m:r>
                            </m:e>
                            <m:sub>
                              <m:r>
                                <a:rPr lang="en-US" sz="2000" b="0" i="1" smtClean="0">
                                  <a:latin typeface="Cambria Math" panose="02040503050406030204" pitchFamily="18" charset="0"/>
                                  <a:ea typeface="Cambria Math" panose="02040503050406030204" pitchFamily="18" charset="0"/>
                                </a:rPr>
                                <m:t>𝑖</m:t>
                              </m:r>
                            </m:sub>
                          </m:sSub>
                        </m:sub>
                      </m:sSub>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charset="0"/>
                            </a:rPr>
                          </m:ctrlPr>
                        </m:sSubSupPr>
                        <m:e>
                          <m:r>
                            <a:rPr lang="en-US" sz="2000" i="1">
                              <a:latin typeface="Cambria Math" panose="02040503050406030204" pitchFamily="18" charset="0"/>
                            </a:rPr>
                            <m:t>𝑒</m:t>
                          </m:r>
                        </m:e>
                        <m:sub>
                          <m:r>
                            <a:rPr lang="en-US" sz="2000" i="1">
                              <a:latin typeface="Cambria Math" panose="02040503050406030204" pitchFamily="18" charset="0"/>
                            </a:rPr>
                            <m:t>𝑖</m:t>
                          </m:r>
                        </m:sub>
                        <m:sup>
                          <m:r>
                            <a:rPr lang="en-US" sz="2000" i="1">
                              <a:latin typeface="Cambria Math" panose="02040503050406030204" pitchFamily="18" charset="0"/>
                            </a:rPr>
                            <m:t>𝑙</m:t>
                          </m:r>
                        </m:sup>
                      </m:sSubSup>
                      <m:r>
                        <a:rPr lang="en-US" sz="2000" b="0" i="1" smtClean="0">
                          <a:latin typeface="Cambria Math" panose="02040503050406030204" pitchFamily="18" charset="0"/>
                        </a:rPr>
                        <m:t>)</m:t>
                      </m:r>
                    </m:oMath>
                  </m:oMathPara>
                </a14:m>
                <a:endParaRPr lang="en-US" sz="2000" b="0" i="1" dirty="0">
                  <a:latin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E752CDA2-3BA6-5840-9F2F-285DDFB26A56}"/>
                  </a:ext>
                </a:extLst>
              </p:cNvPr>
              <p:cNvSpPr txBox="1">
                <a:spLocks noRot="1" noChangeAspect="1" noMove="1" noResize="1" noEditPoints="1" noAdjustHandles="1" noChangeArrowheads="1" noChangeShapeType="1" noTextEdit="1"/>
              </p:cNvSpPr>
              <p:nvPr/>
            </p:nvSpPr>
            <p:spPr>
              <a:xfrm>
                <a:off x="1336566" y="5802470"/>
                <a:ext cx="3736471" cy="449034"/>
              </a:xfrm>
              <a:prstGeom prst="rect">
                <a:avLst/>
              </a:prstGeom>
              <a:blipFill>
                <a:blip r:embed="rId4"/>
                <a:stretch>
                  <a:fillRect l="-678" r="-2034" b="-16216"/>
                </a:stretch>
              </a:blipFill>
            </p:spPr>
            <p:txBody>
              <a:bodyPr/>
              <a:lstStyle/>
              <a:p>
                <a:r>
                  <a:rPr lang="en-CN">
                    <a:noFill/>
                  </a:rPr>
                  <a:t> </a:t>
                </a:r>
              </a:p>
            </p:txBody>
          </p:sp>
        </mc:Fallback>
      </mc:AlternateContent>
      <p:pic>
        <p:nvPicPr>
          <p:cNvPr id="15" name="Picture 14">
            <a:extLst>
              <a:ext uri="{FF2B5EF4-FFF2-40B4-BE49-F238E27FC236}">
                <a16:creationId xmlns:a16="http://schemas.microsoft.com/office/drawing/2014/main" xmlns="" id="{E4FA5832-D9F9-3B48-9209-5EA60C9B7C3A}"/>
              </a:ext>
            </a:extLst>
          </p:cNvPr>
          <p:cNvPicPr>
            <a:picLocks noChangeAspect="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colorTemperature colorTemp="11200"/>
                    </a14:imgEffect>
                  </a14:imgLayer>
                </a14:imgProps>
              </a:ext>
            </a:extLst>
          </a:blip>
          <a:stretch>
            <a:fillRect/>
          </a:stretch>
        </p:blipFill>
        <p:spPr>
          <a:xfrm>
            <a:off x="2631643" y="3524317"/>
            <a:ext cx="258637" cy="565898"/>
          </a:xfrm>
          <a:prstGeom prst="rect">
            <a:avLst/>
          </a:prstGeom>
        </p:spPr>
      </p:pic>
      <p:sp>
        <p:nvSpPr>
          <p:cNvPr id="3" name="Rectangle 2">
            <a:extLst>
              <a:ext uri="{FF2B5EF4-FFF2-40B4-BE49-F238E27FC236}">
                <a16:creationId xmlns:a16="http://schemas.microsoft.com/office/drawing/2014/main" xmlns="" id="{8E7E7CBD-0BB9-0345-9FE6-B5BF55C3EA6F}"/>
              </a:ext>
            </a:extLst>
          </p:cNvPr>
          <p:cNvSpPr/>
          <p:nvPr/>
        </p:nvSpPr>
        <p:spPr>
          <a:xfrm>
            <a:off x="466566" y="1495421"/>
            <a:ext cx="5152885" cy="461665"/>
          </a:xfrm>
          <a:prstGeom prst="rect">
            <a:avLst/>
          </a:prstGeom>
        </p:spPr>
        <p:txBody>
          <a:bodyPr wrap="none">
            <a:spAutoFit/>
          </a:bodyPr>
          <a:lstStyle/>
          <a:p>
            <a:r>
              <a:rPr lang="en-US" altLang="zh-CN" sz="2400" dirty="0"/>
              <a:t>1.</a:t>
            </a:r>
            <a:r>
              <a:rPr lang="zh-CN" altLang="en-US" sz="2400" dirty="0"/>
              <a:t> </a:t>
            </a:r>
            <a:r>
              <a:rPr lang="en-US" altLang="zh-CN" sz="2400" dirty="0"/>
              <a:t>Propagating messages over the graph</a:t>
            </a:r>
            <a:endParaRPr lang="x-none" sz="2400"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xmlns="" id="{D190ACE4-26C1-7743-85A2-457BE0FB6BB9}"/>
                  </a:ext>
                </a:extLst>
              </p:cNvPr>
              <p:cNvSpPr/>
              <p:nvPr/>
            </p:nvSpPr>
            <p:spPr>
              <a:xfrm>
                <a:off x="238517" y="4917851"/>
                <a:ext cx="5754510" cy="646331"/>
              </a:xfrm>
              <a:prstGeom prst="rect">
                <a:avLst/>
              </a:prstGeom>
            </p:spPr>
            <p:txBody>
              <a:bodyPr wrap="square">
                <a:spAutoFit/>
              </a:bodyPr>
              <a:lstStyle/>
              <a:p>
                <a:r>
                  <a:rPr lang="en-US" altLang="zh-CN" dirty="0"/>
                  <a:t>In the </a:t>
                </a:r>
                <a14:m>
                  <m:oMath xmlns:m="http://schemas.openxmlformats.org/officeDocument/2006/math">
                    <m:r>
                      <a:rPr lang="en-US" altLang="zh-CN" b="0" i="1" smtClean="0">
                        <a:latin typeface="Cambria Math" panose="02040503050406030204" pitchFamily="18" charset="0"/>
                      </a:rPr>
                      <m:t>𝑙</m:t>
                    </m:r>
                  </m:oMath>
                </a14:m>
                <a:r>
                  <a:rPr lang="en-US" altLang="zh-CN" dirty="0"/>
                  <a:t>-</a:t>
                </a:r>
                <a:r>
                  <a:rPr lang="en-US" altLang="zh-CN" dirty="0" err="1"/>
                  <a:t>th</a:t>
                </a:r>
                <a:r>
                  <a:rPr lang="en-US" altLang="zh-CN" dirty="0"/>
                  <a:t> iteration, aggregating neighborhood information and update the embedding for atom </a:t>
                </a:r>
                <a14:m>
                  <m:oMath xmlns:m="http://schemas.openxmlformats.org/officeDocument/2006/math">
                    <m:r>
                      <a:rPr lang="en-US" altLang="zh-CN" b="0" i="1" smtClean="0">
                        <a:latin typeface="Cambria Math" panose="02040503050406030204" pitchFamily="18" charset="0"/>
                      </a:rPr>
                      <m:t>𝑖</m:t>
                    </m:r>
                  </m:oMath>
                </a14:m>
                <a:r>
                  <a:rPr lang="x-none" dirty="0"/>
                  <a:t>:</a:t>
                </a:r>
              </a:p>
            </p:txBody>
          </p:sp>
        </mc:Choice>
        <mc:Fallback xmlns="">
          <p:sp>
            <p:nvSpPr>
              <p:cNvPr id="4" name="Rectangle 3">
                <a:extLst>
                  <a:ext uri="{FF2B5EF4-FFF2-40B4-BE49-F238E27FC236}">
                    <a16:creationId xmlns:a16="http://schemas.microsoft.com/office/drawing/2014/main" id="{D190ACE4-26C1-7743-85A2-457BE0FB6BB9}"/>
                  </a:ext>
                </a:extLst>
              </p:cNvPr>
              <p:cNvSpPr>
                <a:spLocks noRot="1" noChangeAspect="1" noMove="1" noResize="1" noEditPoints="1" noAdjustHandles="1" noChangeArrowheads="1" noChangeShapeType="1" noTextEdit="1"/>
              </p:cNvSpPr>
              <p:nvPr/>
            </p:nvSpPr>
            <p:spPr>
              <a:xfrm>
                <a:off x="238517" y="4917851"/>
                <a:ext cx="5754510" cy="646331"/>
              </a:xfrm>
              <a:prstGeom prst="rect">
                <a:avLst/>
              </a:prstGeom>
              <a:blipFill>
                <a:blip r:embed="rId7"/>
                <a:stretch>
                  <a:fillRect l="-881" t="-5769" r="-661" b="-13462"/>
                </a:stretch>
              </a:blipFill>
            </p:spPr>
            <p:txBody>
              <a:bodyPr/>
              <a:lstStyle/>
              <a:p>
                <a:r>
                  <a:rPr lang="en-CN">
                    <a:noFill/>
                  </a:rPr>
                  <a:t> </a:t>
                </a:r>
              </a:p>
            </p:txBody>
          </p:sp>
        </mc:Fallback>
      </mc:AlternateContent>
      <p:pic>
        <p:nvPicPr>
          <p:cNvPr id="18" name="Picture 10">
            <a:extLst>
              <a:ext uri="{FF2B5EF4-FFF2-40B4-BE49-F238E27FC236}">
                <a16:creationId xmlns:a16="http://schemas.microsoft.com/office/drawing/2014/main" xmlns="" id="{C822DCD1-0011-FB4B-B5F9-5C03D486AA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6075" y="2590130"/>
            <a:ext cx="3205095" cy="1896906"/>
          </a:xfrm>
          <a:prstGeom prst="rect">
            <a:avLst/>
          </a:prstGeom>
          <a:noFill/>
          <a:extLst>
            <a:ext uri="{909E8E84-426E-40dd-AFC4-6F175D3DCCD1}">
              <a14:hiddenFill xmlns=""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xmlns="" id="{0C73CE86-88EA-F74C-B2E4-AE883C62F7F2}"/>
                  </a:ext>
                </a:extLst>
              </p:cNvPr>
              <p:cNvSpPr txBox="1"/>
              <p:nvPr/>
            </p:nvSpPr>
            <p:spPr>
              <a:xfrm>
                <a:off x="7900905" y="5801194"/>
                <a:ext cx="2723886" cy="3246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𝑔</m:t>
                      </m:r>
                      <m:r>
                        <a:rPr lang="en-US" sz="2000" b="0" i="1" smtClean="0">
                          <a:latin typeface="Cambria Math" panose="02040503050406030204" pitchFamily="18" charset="0"/>
                        </a:rPr>
                        <m:t>=</m:t>
                      </m:r>
                      <m:r>
                        <a:rPr lang="en-US" sz="2000" b="0" i="1" smtClean="0">
                          <a:latin typeface="Cambria Math" panose="02040503050406030204" pitchFamily="18" charset="0"/>
                        </a:rPr>
                        <m:t>𝑅𝐸𝐴𝐷𝑂𝑈𝑇</m:t>
                      </m:r>
                      <m:r>
                        <a:rPr lang="en-US" sz="2000" b="0" i="1" smtClean="0">
                          <a:latin typeface="Cambria Math" panose="02040503050406030204" pitchFamily="18" charset="0"/>
                        </a:rPr>
                        <m:t>(</m:t>
                      </m:r>
                      <m:sSub>
                        <m:sSubPr>
                          <m:ctrlPr>
                            <a:rPr lang="en-US" sz="2000" b="0" i="1" smtClean="0">
                              <a:latin typeface="Cambria Math" charset="0"/>
                            </a:rPr>
                          </m:ctrlPr>
                        </m:sSubPr>
                        <m:e>
                          <m:r>
                            <a:rPr lang="en-US" sz="2000" b="0" i="1" smtClean="0">
                              <a:latin typeface="Cambria Math" panose="02040503050406030204" pitchFamily="18" charset="0"/>
                            </a:rPr>
                            <m:t>{</m:t>
                          </m:r>
                          <m:sSubSup>
                            <m:sSubSupPr>
                              <m:ctrlPr>
                                <a:rPr lang="en-US" sz="2000" i="1">
                                  <a:latin typeface="Cambria Math" charset="0"/>
                                </a:rPr>
                              </m:ctrlPr>
                            </m:sSubSupPr>
                            <m:e>
                              <m:r>
                                <a:rPr lang="en-US" sz="2000" b="0" i="1" smtClean="0">
                                  <a:latin typeface="Cambria Math" panose="02040503050406030204" pitchFamily="18" charset="0"/>
                                </a:rPr>
                                <m:t>𝑒</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𝐿</m:t>
                              </m:r>
                            </m:sup>
                          </m:sSubSup>
                          <m:r>
                            <a:rPr lang="en-US" sz="2000" b="0" i="1" smtClean="0">
                              <a:latin typeface="Cambria Math" panose="02040503050406030204" pitchFamily="18" charset="0"/>
                            </a:rPr>
                            <m:t>}</m:t>
                          </m:r>
                        </m:e>
                        <m:sub>
                          <m:r>
                            <a:rPr lang="en-US" sz="2000" b="0" i="1" smtClean="0">
                              <a:latin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𝐺</m:t>
                          </m:r>
                        </m:sub>
                      </m:sSub>
                      <m:r>
                        <a:rPr lang="en-US" sz="2000" b="0" i="1" smtClean="0">
                          <a:latin typeface="Cambria Math" panose="02040503050406030204" pitchFamily="18" charset="0"/>
                        </a:rPr>
                        <m:t>)</m:t>
                      </m:r>
                    </m:oMath>
                  </m:oMathPara>
                </a14:m>
                <a:endParaRPr lang="x-none" sz="2000" dirty="0"/>
              </a:p>
            </p:txBody>
          </p:sp>
        </mc:Choice>
        <mc:Fallback xmlns="">
          <p:sp>
            <p:nvSpPr>
              <p:cNvPr id="19" name="TextBox 18">
                <a:extLst>
                  <a:ext uri="{FF2B5EF4-FFF2-40B4-BE49-F238E27FC236}">
                    <a16:creationId xmlns:a16="http://schemas.microsoft.com/office/drawing/2014/main" id="{0C73CE86-88EA-F74C-B2E4-AE883C62F7F2}"/>
                  </a:ext>
                </a:extLst>
              </p:cNvPr>
              <p:cNvSpPr txBox="1">
                <a:spLocks noRot="1" noChangeAspect="1" noMove="1" noResize="1" noEditPoints="1" noAdjustHandles="1" noChangeArrowheads="1" noChangeShapeType="1" noTextEdit="1"/>
              </p:cNvSpPr>
              <p:nvPr/>
            </p:nvSpPr>
            <p:spPr>
              <a:xfrm>
                <a:off x="7900905" y="5801194"/>
                <a:ext cx="2723886" cy="324641"/>
              </a:xfrm>
              <a:prstGeom prst="rect">
                <a:avLst/>
              </a:prstGeom>
              <a:blipFill>
                <a:blip r:embed="rId8"/>
                <a:stretch>
                  <a:fillRect l="-1860" r="-2791" b="-29630"/>
                </a:stretch>
              </a:blipFill>
            </p:spPr>
            <p:txBody>
              <a:bodyPr/>
              <a:lstStyle/>
              <a:p>
                <a:r>
                  <a:rPr lang="en-CN">
                    <a:noFill/>
                  </a:rPr>
                  <a:t> </a:t>
                </a:r>
              </a:p>
            </p:txBody>
          </p:sp>
        </mc:Fallback>
      </mc:AlternateContent>
      <p:pic>
        <p:nvPicPr>
          <p:cNvPr id="20" name="Picture 19">
            <a:extLst>
              <a:ext uri="{FF2B5EF4-FFF2-40B4-BE49-F238E27FC236}">
                <a16:creationId xmlns:a16="http://schemas.microsoft.com/office/drawing/2014/main" xmlns="" id="{0C3D70E7-00BE-1D47-A878-A2D664711235}"/>
              </a:ext>
            </a:extLst>
          </p:cNvPr>
          <p:cNvPicPr>
            <a:picLocks noChangeAspect="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9">
                    <a14:imgEffect>
                      <a14:colorTemperature colorTemp="11200"/>
                    </a14:imgEffect>
                  </a14:imgLayer>
                </a14:imgProps>
              </a:ext>
            </a:extLst>
          </a:blip>
          <a:stretch>
            <a:fillRect/>
          </a:stretch>
        </p:blipFill>
        <p:spPr>
          <a:xfrm>
            <a:off x="8531505" y="3342385"/>
            <a:ext cx="198778" cy="434926"/>
          </a:xfrm>
          <a:prstGeom prst="rect">
            <a:avLst/>
          </a:prstGeom>
        </p:spPr>
      </p:pic>
      <p:pic>
        <p:nvPicPr>
          <p:cNvPr id="21" name="Picture 20">
            <a:extLst>
              <a:ext uri="{FF2B5EF4-FFF2-40B4-BE49-F238E27FC236}">
                <a16:creationId xmlns:a16="http://schemas.microsoft.com/office/drawing/2014/main" xmlns="" id="{0CD7FB83-D613-7440-B428-A4E26AB8067A}"/>
              </a:ext>
            </a:extLst>
          </p:cNvPr>
          <p:cNvPicPr>
            <a:picLocks noChangeAspect="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10">
                    <a14:imgEffect>
                      <a14:colorTemperature colorTemp="11200"/>
                    </a14:imgEffect>
                  </a14:imgLayer>
                </a14:imgProps>
              </a:ext>
            </a:extLst>
          </a:blip>
          <a:stretch>
            <a:fillRect/>
          </a:stretch>
        </p:blipFill>
        <p:spPr>
          <a:xfrm>
            <a:off x="8048905" y="3587643"/>
            <a:ext cx="198778" cy="434926"/>
          </a:xfrm>
          <a:prstGeom prst="rect">
            <a:avLst/>
          </a:prstGeom>
        </p:spPr>
      </p:pic>
      <p:pic>
        <p:nvPicPr>
          <p:cNvPr id="22" name="Picture 21">
            <a:extLst>
              <a:ext uri="{FF2B5EF4-FFF2-40B4-BE49-F238E27FC236}">
                <a16:creationId xmlns:a16="http://schemas.microsoft.com/office/drawing/2014/main" xmlns="" id="{9C83E8EC-67AA-054D-9FBA-121A27E84282}"/>
              </a:ext>
            </a:extLst>
          </p:cNvPr>
          <p:cNvPicPr>
            <a:picLocks noChangeAspect="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9">
                    <a14:imgEffect>
                      <a14:colorTemperature colorTemp="11200"/>
                    </a14:imgEffect>
                  </a14:imgLayer>
                </a14:imgProps>
              </a:ext>
            </a:extLst>
          </a:blip>
          <a:stretch>
            <a:fillRect/>
          </a:stretch>
        </p:blipFill>
        <p:spPr>
          <a:xfrm>
            <a:off x="7604405" y="2625756"/>
            <a:ext cx="198778" cy="434926"/>
          </a:xfrm>
          <a:prstGeom prst="rect">
            <a:avLst/>
          </a:prstGeom>
        </p:spPr>
      </p:pic>
      <p:pic>
        <p:nvPicPr>
          <p:cNvPr id="23" name="Picture 22">
            <a:extLst>
              <a:ext uri="{FF2B5EF4-FFF2-40B4-BE49-F238E27FC236}">
                <a16:creationId xmlns:a16="http://schemas.microsoft.com/office/drawing/2014/main" xmlns="" id="{62E5D7E8-BD9F-7445-B727-64C1CCB9EDC4}"/>
              </a:ext>
            </a:extLst>
          </p:cNvPr>
          <p:cNvPicPr>
            <a:picLocks noChangeAspect="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9">
                    <a14:imgEffect>
                      <a14:colorTemperature colorTemp="11200"/>
                    </a14:imgEffect>
                  </a14:imgLayer>
                </a14:imgProps>
              </a:ext>
            </a:extLst>
          </a:blip>
          <a:stretch>
            <a:fillRect/>
          </a:stretch>
        </p:blipFill>
        <p:spPr>
          <a:xfrm>
            <a:off x="8759844" y="2360359"/>
            <a:ext cx="198778" cy="434926"/>
          </a:xfrm>
          <a:prstGeom prst="rect">
            <a:avLst/>
          </a:prstGeom>
        </p:spPr>
      </p:pic>
      <p:pic>
        <p:nvPicPr>
          <p:cNvPr id="24" name="Picture 23">
            <a:extLst>
              <a:ext uri="{FF2B5EF4-FFF2-40B4-BE49-F238E27FC236}">
                <a16:creationId xmlns:a16="http://schemas.microsoft.com/office/drawing/2014/main" xmlns="" id="{27E88132-7E55-3449-9B57-1AC266B3E2EB}"/>
              </a:ext>
            </a:extLst>
          </p:cNvPr>
          <p:cNvPicPr>
            <a:picLocks noChangeAspect="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9">
                    <a14:imgEffect>
                      <a14:colorTemperature colorTemp="11200"/>
                    </a14:imgEffect>
                  </a14:imgLayer>
                </a14:imgProps>
              </a:ext>
            </a:extLst>
          </a:blip>
          <a:stretch>
            <a:fillRect/>
          </a:stretch>
        </p:blipFill>
        <p:spPr>
          <a:xfrm>
            <a:off x="8874030" y="3488528"/>
            <a:ext cx="198778" cy="434926"/>
          </a:xfrm>
          <a:prstGeom prst="rect">
            <a:avLst/>
          </a:prstGeom>
        </p:spPr>
      </p:pic>
      <p:pic>
        <p:nvPicPr>
          <p:cNvPr id="25" name="Picture 24">
            <a:extLst>
              <a:ext uri="{FF2B5EF4-FFF2-40B4-BE49-F238E27FC236}">
                <a16:creationId xmlns:a16="http://schemas.microsoft.com/office/drawing/2014/main" xmlns="" id="{2AAAF91A-D618-5F40-A02E-14553F487D85}"/>
              </a:ext>
            </a:extLst>
          </p:cNvPr>
          <p:cNvPicPr>
            <a:picLocks noChangeAspect="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9">
                    <a14:imgEffect>
                      <a14:colorTemperature colorTemp="11200"/>
                    </a14:imgEffect>
                  </a14:imgLayer>
                </a14:imgProps>
              </a:ext>
            </a:extLst>
          </a:blip>
          <a:stretch>
            <a:fillRect/>
          </a:stretch>
        </p:blipFill>
        <p:spPr>
          <a:xfrm>
            <a:off x="9060388" y="4183555"/>
            <a:ext cx="198778" cy="434926"/>
          </a:xfrm>
          <a:prstGeom prst="rect">
            <a:avLst/>
          </a:prstGeom>
        </p:spPr>
      </p:pic>
      <p:pic>
        <p:nvPicPr>
          <p:cNvPr id="26" name="Picture 25">
            <a:extLst>
              <a:ext uri="{FF2B5EF4-FFF2-40B4-BE49-F238E27FC236}">
                <a16:creationId xmlns:a16="http://schemas.microsoft.com/office/drawing/2014/main" xmlns="" id="{880400FF-B585-6545-95A8-0FD9E5C5810C}"/>
              </a:ext>
            </a:extLst>
          </p:cNvPr>
          <p:cNvPicPr>
            <a:picLocks noChangeAspect="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11">
                    <a14:imgEffect>
                      <a14:colorTemperature colorTemp="11200"/>
                    </a14:imgEffect>
                  </a14:imgLayer>
                </a14:imgProps>
              </a:ext>
            </a:extLst>
          </a:blip>
          <a:stretch>
            <a:fillRect/>
          </a:stretch>
        </p:blipFill>
        <p:spPr>
          <a:xfrm>
            <a:off x="9451873" y="2504180"/>
            <a:ext cx="198778" cy="434926"/>
          </a:xfrm>
          <a:prstGeom prst="rect">
            <a:avLst/>
          </a:prstGeom>
        </p:spPr>
      </p:pic>
      <p:pic>
        <p:nvPicPr>
          <p:cNvPr id="27" name="Picture 26">
            <a:extLst>
              <a:ext uri="{FF2B5EF4-FFF2-40B4-BE49-F238E27FC236}">
                <a16:creationId xmlns:a16="http://schemas.microsoft.com/office/drawing/2014/main" xmlns="" id="{DB4C79FA-0F77-1841-A5A1-9D0EA454C198}"/>
              </a:ext>
            </a:extLst>
          </p:cNvPr>
          <p:cNvPicPr>
            <a:picLocks noChangeAspect="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12">
                    <a14:imgEffect>
                      <a14:colorTemperature colorTemp="11200"/>
                    </a14:imgEffect>
                  </a14:imgLayer>
                </a14:imgProps>
              </a:ext>
            </a:extLst>
          </a:blip>
          <a:stretch>
            <a:fillRect/>
          </a:stretch>
        </p:blipFill>
        <p:spPr>
          <a:xfrm>
            <a:off x="9286001" y="3939845"/>
            <a:ext cx="198778" cy="434926"/>
          </a:xfrm>
          <a:prstGeom prst="rect">
            <a:avLst/>
          </a:prstGeom>
        </p:spPr>
      </p:pic>
      <p:pic>
        <p:nvPicPr>
          <p:cNvPr id="28" name="Picture 27">
            <a:extLst>
              <a:ext uri="{FF2B5EF4-FFF2-40B4-BE49-F238E27FC236}">
                <a16:creationId xmlns:a16="http://schemas.microsoft.com/office/drawing/2014/main" xmlns="" id="{8DFC2364-A6D1-2947-93E1-1DFC7A7ED4CD}"/>
              </a:ext>
            </a:extLst>
          </p:cNvPr>
          <p:cNvPicPr>
            <a:picLocks noChangeAspect="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13">
                    <a14:imgEffect>
                      <a14:colorTemperature colorTemp="11200"/>
                    </a14:imgEffect>
                  </a14:imgLayer>
                </a14:imgProps>
              </a:ext>
            </a:extLst>
          </a:blip>
          <a:stretch>
            <a:fillRect/>
          </a:stretch>
        </p:blipFill>
        <p:spPr>
          <a:xfrm>
            <a:off x="9832498" y="2843219"/>
            <a:ext cx="198778" cy="434926"/>
          </a:xfrm>
          <a:prstGeom prst="rect">
            <a:avLst/>
          </a:prstGeom>
        </p:spPr>
      </p:pic>
      <p:pic>
        <p:nvPicPr>
          <p:cNvPr id="29" name="Picture 28">
            <a:extLst>
              <a:ext uri="{FF2B5EF4-FFF2-40B4-BE49-F238E27FC236}">
                <a16:creationId xmlns:a16="http://schemas.microsoft.com/office/drawing/2014/main" xmlns="" id="{989E3908-3027-3948-91C8-63D8B024D5AB}"/>
              </a:ext>
            </a:extLst>
          </p:cNvPr>
          <p:cNvPicPr>
            <a:picLocks noChangeAspect="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14">
                    <a14:imgEffect>
                      <a14:colorTemperature colorTemp="11200"/>
                    </a14:imgEffect>
                  </a14:imgLayer>
                </a14:imgProps>
              </a:ext>
            </a:extLst>
          </a:blip>
          <a:stretch>
            <a:fillRect/>
          </a:stretch>
        </p:blipFill>
        <p:spPr>
          <a:xfrm>
            <a:off x="10527950" y="2724038"/>
            <a:ext cx="198778" cy="434926"/>
          </a:xfrm>
          <a:prstGeom prst="rect">
            <a:avLst/>
          </a:prstGeom>
        </p:spPr>
      </p:pic>
      <p:pic>
        <p:nvPicPr>
          <p:cNvPr id="30" name="Picture 29">
            <a:extLst>
              <a:ext uri="{FF2B5EF4-FFF2-40B4-BE49-F238E27FC236}">
                <a16:creationId xmlns:a16="http://schemas.microsoft.com/office/drawing/2014/main" xmlns="" id="{1A7A15AC-451C-4A46-B521-BDE3764E9C88}"/>
              </a:ext>
            </a:extLst>
          </p:cNvPr>
          <p:cNvPicPr>
            <a:picLocks noChangeAspect="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15">
                    <a14:imgEffect>
                      <a14:colorTemperature colorTemp="11200"/>
                    </a14:imgEffect>
                  </a14:imgLayer>
                </a14:imgProps>
              </a:ext>
            </a:extLst>
          </a:blip>
          <a:stretch>
            <a:fillRect/>
          </a:stretch>
        </p:blipFill>
        <p:spPr>
          <a:xfrm>
            <a:off x="9931887" y="3484661"/>
            <a:ext cx="198778" cy="434926"/>
          </a:xfrm>
          <a:prstGeom prst="rect">
            <a:avLst/>
          </a:prstGeom>
        </p:spPr>
      </p:pic>
      <p:pic>
        <p:nvPicPr>
          <p:cNvPr id="31" name="Picture 30">
            <a:extLst>
              <a:ext uri="{FF2B5EF4-FFF2-40B4-BE49-F238E27FC236}">
                <a16:creationId xmlns:a16="http://schemas.microsoft.com/office/drawing/2014/main" xmlns="" id="{D979E4EF-CA80-6F46-B2D8-E53C6BED6300}"/>
              </a:ext>
            </a:extLst>
          </p:cNvPr>
          <p:cNvPicPr>
            <a:picLocks noChangeAspect="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16">
                    <a14:imgEffect>
                      <a14:colorTemperature colorTemp="11200"/>
                    </a14:imgEffect>
                  </a14:imgLayer>
                </a14:imgProps>
              </a:ext>
            </a:extLst>
          </a:blip>
          <a:stretch>
            <a:fillRect/>
          </a:stretch>
        </p:blipFill>
        <p:spPr>
          <a:xfrm>
            <a:off x="9611003" y="3989985"/>
            <a:ext cx="198778" cy="434926"/>
          </a:xfrm>
          <a:prstGeom prst="rect">
            <a:avLst/>
          </a:prstGeom>
        </p:spPr>
      </p:pic>
      <p:pic>
        <p:nvPicPr>
          <p:cNvPr id="32" name="Picture 31">
            <a:extLst>
              <a:ext uri="{FF2B5EF4-FFF2-40B4-BE49-F238E27FC236}">
                <a16:creationId xmlns:a16="http://schemas.microsoft.com/office/drawing/2014/main" xmlns="" id="{4748A617-A9F4-8140-A398-FD537D2CC4A1}"/>
              </a:ext>
            </a:extLst>
          </p:cNvPr>
          <p:cNvPicPr>
            <a:picLocks noChangeAspect="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9">
                    <a14:imgEffect>
                      <a14:colorTemperature colorTemp="11200"/>
                    </a14:imgEffect>
                  </a14:imgLayer>
                </a14:imgProps>
              </a:ext>
            </a:extLst>
          </a:blip>
          <a:stretch>
            <a:fillRect/>
          </a:stretch>
        </p:blipFill>
        <p:spPr>
          <a:xfrm>
            <a:off x="10450727" y="4186018"/>
            <a:ext cx="198778" cy="434926"/>
          </a:xfrm>
          <a:prstGeom prst="rect">
            <a:avLst/>
          </a:prstGeom>
        </p:spPr>
      </p:pic>
      <p:sp>
        <p:nvSpPr>
          <p:cNvPr id="33" name="Rectangle 32">
            <a:extLst>
              <a:ext uri="{FF2B5EF4-FFF2-40B4-BE49-F238E27FC236}">
                <a16:creationId xmlns:a16="http://schemas.microsoft.com/office/drawing/2014/main" xmlns="" id="{A93E53C8-2D1B-9D48-AA14-7AF665B4D807}"/>
              </a:ext>
            </a:extLst>
          </p:cNvPr>
          <p:cNvSpPr/>
          <p:nvPr/>
        </p:nvSpPr>
        <p:spPr>
          <a:xfrm>
            <a:off x="6325947" y="1501108"/>
            <a:ext cx="5579925" cy="461665"/>
          </a:xfrm>
          <a:prstGeom prst="rect">
            <a:avLst/>
          </a:prstGeom>
        </p:spPr>
        <p:txBody>
          <a:bodyPr wrap="none">
            <a:spAutoFit/>
          </a:bodyPr>
          <a:lstStyle/>
          <a:p>
            <a:r>
              <a:rPr lang="en-US" altLang="zh-CN" sz="2400" dirty="0"/>
              <a:t>2.</a:t>
            </a:r>
            <a:r>
              <a:rPr lang="zh-CN" altLang="en-US" sz="2400" dirty="0"/>
              <a:t> </a:t>
            </a:r>
            <a:r>
              <a:rPr lang="en-US" altLang="zh-CN" sz="2400" dirty="0"/>
              <a:t>Read out the molecule graph embedding</a:t>
            </a:r>
            <a:endParaRPr lang="x-none" sz="2400" dirty="0"/>
          </a:p>
        </p:txBody>
      </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xmlns="" id="{35EE71B9-FC53-E34E-9D51-B27571710B41}"/>
                  </a:ext>
                </a:extLst>
              </p:cNvPr>
              <p:cNvSpPr/>
              <p:nvPr/>
            </p:nvSpPr>
            <p:spPr>
              <a:xfrm>
                <a:off x="6282522" y="4910028"/>
                <a:ext cx="5754510" cy="646331"/>
              </a:xfrm>
              <a:prstGeom prst="rect">
                <a:avLst/>
              </a:prstGeom>
            </p:spPr>
            <p:txBody>
              <a:bodyPr wrap="square">
                <a:spAutoFit/>
              </a:bodyPr>
              <a:lstStyle/>
              <a:p>
                <a:r>
                  <a:rPr lang="en-US" dirty="0"/>
                  <a:t>After </a:t>
                </a:r>
                <a14:m>
                  <m:oMath xmlns:m="http://schemas.openxmlformats.org/officeDocument/2006/math">
                    <m:r>
                      <a:rPr lang="en-US" b="0" i="1" smtClean="0">
                        <a:latin typeface="Cambria Math" panose="02040503050406030204" pitchFamily="18" charset="0"/>
                      </a:rPr>
                      <m:t>𝐿</m:t>
                    </m:r>
                  </m:oMath>
                </a14:m>
                <a:r>
                  <a:rPr lang="x-none" dirty="0"/>
                  <a:t> iteration, using a readout function to aggregate all aom embeddings and return the whole graph embedding:</a:t>
                </a:r>
              </a:p>
            </p:txBody>
          </p:sp>
        </mc:Choice>
        <mc:Fallback xmlns="">
          <p:sp>
            <p:nvSpPr>
              <p:cNvPr id="34" name="Rectangle 33">
                <a:extLst>
                  <a:ext uri="{FF2B5EF4-FFF2-40B4-BE49-F238E27FC236}">
                    <a16:creationId xmlns:a16="http://schemas.microsoft.com/office/drawing/2014/main" id="{35EE71B9-FC53-E34E-9D51-B27571710B41}"/>
                  </a:ext>
                </a:extLst>
              </p:cNvPr>
              <p:cNvSpPr>
                <a:spLocks noRot="1" noChangeAspect="1" noMove="1" noResize="1" noEditPoints="1" noAdjustHandles="1" noChangeArrowheads="1" noChangeShapeType="1" noTextEdit="1"/>
              </p:cNvSpPr>
              <p:nvPr/>
            </p:nvSpPr>
            <p:spPr>
              <a:xfrm>
                <a:off x="6282522" y="4910028"/>
                <a:ext cx="5754510" cy="646331"/>
              </a:xfrm>
              <a:prstGeom prst="rect">
                <a:avLst/>
              </a:prstGeom>
              <a:blipFill>
                <a:blip r:embed="rId17"/>
                <a:stretch>
                  <a:fillRect l="-879" t="-3846" b="-13462"/>
                </a:stretch>
              </a:blipFill>
            </p:spPr>
            <p:txBody>
              <a:bodyPr/>
              <a:lstStyle/>
              <a:p>
                <a:r>
                  <a:rPr lang="en-CN">
                    <a:noFill/>
                  </a:rPr>
                  <a:t> </a:t>
                </a:r>
              </a:p>
            </p:txBody>
          </p:sp>
        </mc:Fallback>
      </mc:AlternateContent>
      <p:sp>
        <p:nvSpPr>
          <p:cNvPr id="35" name="Title 2">
            <a:extLst>
              <a:ext uri="{FF2B5EF4-FFF2-40B4-BE49-F238E27FC236}">
                <a16:creationId xmlns="" xmlns:a16="http://schemas.microsoft.com/office/drawing/2014/main" id="{17ADDADA-BF0A-814A-98DE-69C8740248C5}"/>
              </a:ext>
            </a:extLst>
          </p:cNvPr>
          <p:cNvSpPr>
            <a:spLocks noGrp="1"/>
          </p:cNvSpPr>
          <p:nvPr>
            <p:ph type="title"/>
          </p:nvPr>
        </p:nvSpPr>
        <p:spPr>
          <a:xfrm>
            <a:off x="1497037" y="98466"/>
            <a:ext cx="10022174" cy="1206501"/>
          </a:xfrm>
        </p:spPr>
        <p:txBody>
          <a:bodyPr lIns="91440" tIns="45720" rIns="91440" bIns="45720" anchor="ctr"/>
          <a:lstStyle/>
          <a:p>
            <a:r>
              <a:rPr lang="en-US" sz="2800" b="1" dirty="0" smtClean="0">
                <a:latin typeface="Arial"/>
                <a:cs typeface="Arial"/>
              </a:rPr>
              <a:t>Structure-aware and reaction-aware chemical entity </a:t>
            </a:r>
            <a:r>
              <a:rPr lang="en-US" sz="2800" b="1" smtClean="0">
                <a:latin typeface="Arial"/>
                <a:cs typeface="Arial"/>
              </a:rPr>
              <a:t>embedding representation</a:t>
            </a:r>
            <a:endParaRPr lang="en-US" sz="2800" b="1" dirty="0">
              <a:latin typeface="Arial"/>
              <a:cs typeface="Arial"/>
            </a:endParaRPr>
          </a:p>
        </p:txBody>
      </p:sp>
    </p:spTree>
    <p:extLst>
      <p:ext uri="{BB962C8B-B14F-4D97-AF65-F5344CB8AC3E}">
        <p14:creationId xmlns:p14="http://schemas.microsoft.com/office/powerpoint/2010/main" val="851727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xmlns="" id="{C71F3B2B-9C7A-5D4D-963D-987BE3ACBF22}"/>
              </a:ext>
            </a:extLst>
          </p:cNvPr>
          <p:cNvPicPr>
            <a:picLocks noChangeAspect="1"/>
          </p:cNvPicPr>
          <p:nvPr/>
        </p:nvPicPr>
        <p:blipFill>
          <a:blip r:embed="rId2"/>
          <a:stretch>
            <a:fillRect/>
          </a:stretch>
        </p:blipFill>
        <p:spPr>
          <a:xfrm>
            <a:off x="3346632" y="2352321"/>
            <a:ext cx="4782065" cy="394094"/>
          </a:xfrm>
          <a:prstGeom prst="rect">
            <a:avLst/>
          </a:prstGeom>
        </p:spPr>
      </p:pic>
      <p:cxnSp>
        <p:nvCxnSpPr>
          <p:cNvPr id="33" name="Straight Arrow Connector 32">
            <a:extLst>
              <a:ext uri="{FF2B5EF4-FFF2-40B4-BE49-F238E27FC236}">
                <a16:creationId xmlns:a16="http://schemas.microsoft.com/office/drawing/2014/main" xmlns="" id="{5406639E-5C45-C54D-AB61-1A69E7C72C6C}"/>
              </a:ext>
            </a:extLst>
          </p:cNvPr>
          <p:cNvCxnSpPr>
            <a:cxnSpLocks/>
          </p:cNvCxnSpPr>
          <p:nvPr/>
        </p:nvCxnSpPr>
        <p:spPr>
          <a:xfrm>
            <a:off x="4546638" y="5796702"/>
            <a:ext cx="33993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xmlns="" id="{ACB2DB23-2425-8741-AF56-B1DFB101A410}"/>
              </a:ext>
            </a:extLst>
          </p:cNvPr>
          <p:cNvCxnSpPr>
            <a:cxnSpLocks/>
          </p:cNvCxnSpPr>
          <p:nvPr/>
        </p:nvCxnSpPr>
        <p:spPr>
          <a:xfrm flipV="1">
            <a:off x="4547049" y="3792051"/>
            <a:ext cx="0" cy="200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xmlns="" id="{A48CB729-9261-654B-A63D-9347B9E558FF}"/>
              </a:ext>
            </a:extLst>
          </p:cNvPr>
          <p:cNvCxnSpPr>
            <a:cxnSpLocks/>
          </p:cNvCxnSpPr>
          <p:nvPr/>
        </p:nvCxnSpPr>
        <p:spPr>
          <a:xfrm flipV="1">
            <a:off x="4552404" y="5383957"/>
            <a:ext cx="1185261" cy="405758"/>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xmlns="" id="{08A0B3E9-5054-874E-AC4A-F56C34864D42}"/>
                  </a:ext>
                </a:extLst>
              </p:cNvPr>
              <p:cNvSpPr/>
              <p:nvPr/>
            </p:nvSpPr>
            <p:spPr>
              <a:xfrm>
                <a:off x="7578001" y="5899832"/>
                <a:ext cx="3679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x-none" dirty="0"/>
              </a:p>
            </p:txBody>
          </p:sp>
        </mc:Choice>
        <mc:Fallback xmlns="">
          <p:sp>
            <p:nvSpPr>
              <p:cNvPr id="36" name="Rectangle 35">
                <a:extLst>
                  <a:ext uri="{FF2B5EF4-FFF2-40B4-BE49-F238E27FC236}">
                    <a16:creationId xmlns:a16="http://schemas.microsoft.com/office/drawing/2014/main" id="{08A0B3E9-5054-874E-AC4A-F56C34864D42}"/>
                  </a:ext>
                </a:extLst>
              </p:cNvPr>
              <p:cNvSpPr>
                <a:spLocks noRot="1" noChangeAspect="1" noMove="1" noResize="1" noEditPoints="1" noAdjustHandles="1" noChangeArrowheads="1" noChangeShapeType="1" noTextEdit="1"/>
              </p:cNvSpPr>
              <p:nvPr/>
            </p:nvSpPr>
            <p:spPr>
              <a:xfrm>
                <a:off x="7578001" y="5899832"/>
                <a:ext cx="367985" cy="369332"/>
              </a:xfrm>
              <a:prstGeom prst="rect">
                <a:avLst/>
              </a:prstGeom>
              <a:blipFill>
                <a:blip r:embed="rId3"/>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xmlns="" id="{B762D363-359E-AF42-ACA9-5C0F0F62AFB8}"/>
                  </a:ext>
                </a:extLst>
              </p:cNvPr>
              <p:cNvSpPr/>
              <p:nvPr/>
            </p:nvSpPr>
            <p:spPr>
              <a:xfrm>
                <a:off x="4091124" y="3607385"/>
                <a:ext cx="37138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x-none" dirty="0"/>
              </a:p>
            </p:txBody>
          </p:sp>
        </mc:Choice>
        <mc:Fallback xmlns="">
          <p:sp>
            <p:nvSpPr>
              <p:cNvPr id="37" name="Rectangle 36">
                <a:extLst>
                  <a:ext uri="{FF2B5EF4-FFF2-40B4-BE49-F238E27FC236}">
                    <a16:creationId xmlns:a16="http://schemas.microsoft.com/office/drawing/2014/main" id="{B762D363-359E-AF42-ACA9-5C0F0F62AFB8}"/>
                  </a:ext>
                </a:extLst>
              </p:cNvPr>
              <p:cNvSpPr>
                <a:spLocks noRot="1" noChangeAspect="1" noMove="1" noResize="1" noEditPoints="1" noAdjustHandles="1" noChangeArrowheads="1" noChangeShapeType="1" noTextEdit="1"/>
              </p:cNvSpPr>
              <p:nvPr/>
            </p:nvSpPr>
            <p:spPr>
              <a:xfrm>
                <a:off x="4091124" y="3607385"/>
                <a:ext cx="371384" cy="369332"/>
              </a:xfrm>
              <a:prstGeom prst="rect">
                <a:avLst/>
              </a:prstGeom>
              <a:blipFill>
                <a:blip r:embed="rId4"/>
                <a:stretch>
                  <a:fillRect b="-1034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xmlns="" id="{29C0C25F-B29D-FA43-B994-917BC7A0F113}"/>
                  </a:ext>
                </a:extLst>
              </p:cNvPr>
              <p:cNvSpPr/>
              <p:nvPr/>
            </p:nvSpPr>
            <p:spPr>
              <a:xfrm>
                <a:off x="4184419" y="5715166"/>
                <a:ext cx="3986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oMath>
                  </m:oMathPara>
                </a14:m>
                <a:endParaRPr lang="x-none" dirty="0"/>
              </a:p>
            </p:txBody>
          </p:sp>
        </mc:Choice>
        <mc:Fallback xmlns="">
          <p:sp>
            <p:nvSpPr>
              <p:cNvPr id="38" name="Rectangle 37">
                <a:extLst>
                  <a:ext uri="{FF2B5EF4-FFF2-40B4-BE49-F238E27FC236}">
                    <a16:creationId xmlns:a16="http://schemas.microsoft.com/office/drawing/2014/main" id="{29C0C25F-B29D-FA43-B994-917BC7A0F113}"/>
                  </a:ext>
                </a:extLst>
              </p:cNvPr>
              <p:cNvSpPr>
                <a:spLocks noRot="1" noChangeAspect="1" noMove="1" noResize="1" noEditPoints="1" noAdjustHandles="1" noChangeArrowheads="1" noChangeShapeType="1" noTextEdit="1"/>
              </p:cNvSpPr>
              <p:nvPr/>
            </p:nvSpPr>
            <p:spPr>
              <a:xfrm>
                <a:off x="4184419" y="5715166"/>
                <a:ext cx="398699" cy="369332"/>
              </a:xfrm>
              <a:prstGeom prst="rect">
                <a:avLst/>
              </a:prstGeom>
              <a:blipFill>
                <a:blip r:embed="rId5"/>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xmlns="" id="{731C7568-EBC5-A841-A81D-151D0BA28961}"/>
                  </a:ext>
                </a:extLst>
              </p:cNvPr>
              <p:cNvSpPr/>
              <p:nvPr/>
            </p:nvSpPr>
            <p:spPr>
              <a:xfrm>
                <a:off x="5552426" y="5432770"/>
                <a:ext cx="100957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C00000"/>
                          </a:solidFill>
                          <a:latin typeface="Cambria Math" panose="02040503050406030204" pitchFamily="18" charset="0"/>
                        </a:rPr>
                        <m:t>𝐶</m:t>
                      </m:r>
                      <m:sSub>
                        <m:sSubPr>
                          <m:ctrlPr>
                            <a:rPr lang="en-US" sz="1600" b="0" i="1" smtClean="0">
                              <a:solidFill>
                                <a:srgbClr val="C00000"/>
                              </a:solidFill>
                              <a:latin typeface="Cambria Math" charset="0"/>
                            </a:rPr>
                          </m:ctrlPr>
                        </m:sSubPr>
                        <m:e>
                          <m:r>
                            <a:rPr lang="en-US" sz="1600" b="0" i="1" smtClean="0">
                              <a:solidFill>
                                <a:srgbClr val="C00000"/>
                              </a:solidFill>
                              <a:latin typeface="Cambria Math" panose="02040503050406030204" pitchFamily="18" charset="0"/>
                            </a:rPr>
                            <m:t>𝐻</m:t>
                          </m:r>
                        </m:e>
                        <m:sub>
                          <m:r>
                            <a:rPr lang="en-US" sz="1600" b="0" i="1" smtClean="0">
                              <a:solidFill>
                                <a:srgbClr val="C00000"/>
                              </a:solidFill>
                              <a:latin typeface="Cambria Math" panose="02040503050406030204" pitchFamily="18" charset="0"/>
                            </a:rPr>
                            <m:t>3</m:t>
                          </m:r>
                        </m:sub>
                      </m:sSub>
                      <m:r>
                        <a:rPr lang="en-US" sz="1600" b="0" i="1" smtClean="0">
                          <a:solidFill>
                            <a:srgbClr val="C00000"/>
                          </a:solidFill>
                          <a:latin typeface="Cambria Math" panose="02040503050406030204" pitchFamily="18" charset="0"/>
                        </a:rPr>
                        <m:t>𝐶𝐻𝑂</m:t>
                      </m:r>
                    </m:oMath>
                  </m:oMathPara>
                </a14:m>
                <a:endParaRPr lang="x-none" sz="1600" dirty="0">
                  <a:solidFill>
                    <a:srgbClr val="C00000"/>
                  </a:solidFill>
                </a:endParaRPr>
              </a:p>
            </p:txBody>
          </p:sp>
        </mc:Choice>
        <mc:Fallback xmlns="">
          <p:sp>
            <p:nvSpPr>
              <p:cNvPr id="39" name="Rectangle 38">
                <a:extLst>
                  <a:ext uri="{FF2B5EF4-FFF2-40B4-BE49-F238E27FC236}">
                    <a16:creationId xmlns:a16="http://schemas.microsoft.com/office/drawing/2014/main" id="{731C7568-EBC5-A841-A81D-151D0BA28961}"/>
                  </a:ext>
                </a:extLst>
              </p:cNvPr>
              <p:cNvSpPr>
                <a:spLocks noRot="1" noChangeAspect="1" noMove="1" noResize="1" noEditPoints="1" noAdjustHandles="1" noChangeArrowheads="1" noChangeShapeType="1" noTextEdit="1"/>
              </p:cNvSpPr>
              <p:nvPr/>
            </p:nvSpPr>
            <p:spPr>
              <a:xfrm>
                <a:off x="5552426" y="5432770"/>
                <a:ext cx="1009571" cy="338554"/>
              </a:xfrm>
              <a:prstGeom prst="rect">
                <a:avLst/>
              </a:prstGeom>
              <a:blipFill>
                <a:blip r:embed="rId6"/>
                <a:stretch>
                  <a:fillRect/>
                </a:stretch>
              </a:blipFill>
            </p:spPr>
            <p:txBody>
              <a:bodyPr/>
              <a:lstStyle/>
              <a:p>
                <a:r>
                  <a:rPr lang="en-CN">
                    <a:noFill/>
                  </a:rPr>
                  <a:t> </a:t>
                </a:r>
              </a:p>
            </p:txBody>
          </p:sp>
        </mc:Fallback>
      </mc:AlternateContent>
      <p:cxnSp>
        <p:nvCxnSpPr>
          <p:cNvPr id="40" name="Straight Arrow Connector 39">
            <a:extLst>
              <a:ext uri="{FF2B5EF4-FFF2-40B4-BE49-F238E27FC236}">
                <a16:creationId xmlns:a16="http://schemas.microsoft.com/office/drawing/2014/main" xmlns="" id="{D5054774-CC7A-CA49-9740-65806A58A947}"/>
              </a:ext>
            </a:extLst>
          </p:cNvPr>
          <p:cNvCxnSpPr>
            <a:cxnSpLocks/>
          </p:cNvCxnSpPr>
          <p:nvPr/>
        </p:nvCxnSpPr>
        <p:spPr>
          <a:xfrm flipV="1">
            <a:off x="5737732" y="4978199"/>
            <a:ext cx="1185261" cy="405758"/>
          </a:xfrm>
          <a:prstGeom prst="straightConnector1">
            <a:avLst/>
          </a:prstGeom>
          <a:ln w="127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xmlns="" id="{C4261001-B1ED-9644-AB75-575A4F8B7629}"/>
              </a:ext>
            </a:extLst>
          </p:cNvPr>
          <p:cNvCxnSpPr>
            <a:cxnSpLocks/>
          </p:cNvCxnSpPr>
          <p:nvPr/>
        </p:nvCxnSpPr>
        <p:spPr>
          <a:xfrm flipH="1" flipV="1">
            <a:off x="6455757" y="4226437"/>
            <a:ext cx="467236" cy="751763"/>
          </a:xfrm>
          <a:prstGeom prst="straightConnector1">
            <a:avLst/>
          </a:prstGeom>
          <a:ln w="12700">
            <a:solidFill>
              <a:schemeClr val="accent6">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xmlns="" id="{18441EEF-CDB1-FD4C-BE7D-75EF43A7DA44}"/>
              </a:ext>
            </a:extLst>
          </p:cNvPr>
          <p:cNvCxnSpPr>
            <a:cxnSpLocks/>
          </p:cNvCxnSpPr>
          <p:nvPr/>
        </p:nvCxnSpPr>
        <p:spPr>
          <a:xfrm flipH="1" flipV="1">
            <a:off x="4082143" y="5048179"/>
            <a:ext cx="467236" cy="751763"/>
          </a:xfrm>
          <a:prstGeom prst="straightConnector1">
            <a:avLst/>
          </a:prstGeom>
          <a:ln w="127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xmlns="" id="{EB3B13C6-18F9-4D48-95DA-7E3A00A936EB}"/>
                  </a:ext>
                </a:extLst>
              </p:cNvPr>
              <p:cNvSpPr/>
              <p:nvPr/>
            </p:nvSpPr>
            <p:spPr>
              <a:xfrm>
                <a:off x="3679913" y="4639645"/>
                <a:ext cx="456663" cy="338554"/>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6">
                                  <a:lumMod val="50000"/>
                                </a:schemeClr>
                              </a:solidFill>
                              <a:latin typeface="Cambria Math" charset="0"/>
                            </a:rPr>
                          </m:ctrlPr>
                        </m:sSubPr>
                        <m:e>
                          <m:r>
                            <a:rPr lang="en-US" sz="1600" b="0" i="1" smtClean="0">
                              <a:solidFill>
                                <a:schemeClr val="accent6">
                                  <a:lumMod val="50000"/>
                                </a:schemeClr>
                              </a:solidFill>
                              <a:latin typeface="Cambria Math" panose="02040503050406030204" pitchFamily="18" charset="0"/>
                            </a:rPr>
                            <m:t>𝑂</m:t>
                          </m:r>
                        </m:e>
                        <m:sub>
                          <m:r>
                            <a:rPr lang="en-US" sz="1600" b="0" i="1" smtClean="0">
                              <a:solidFill>
                                <a:schemeClr val="accent6">
                                  <a:lumMod val="50000"/>
                                </a:schemeClr>
                              </a:solidFill>
                              <a:latin typeface="Cambria Math" panose="02040503050406030204" pitchFamily="18" charset="0"/>
                            </a:rPr>
                            <m:t>2</m:t>
                          </m:r>
                        </m:sub>
                      </m:sSub>
                    </m:oMath>
                  </m:oMathPara>
                </a14:m>
                <a:endParaRPr lang="x-none" sz="1600" dirty="0">
                  <a:solidFill>
                    <a:schemeClr val="accent6">
                      <a:lumMod val="50000"/>
                    </a:schemeClr>
                  </a:solidFill>
                </a:endParaRPr>
              </a:p>
            </p:txBody>
          </p:sp>
        </mc:Choice>
        <mc:Fallback xmlns="">
          <p:sp>
            <p:nvSpPr>
              <p:cNvPr id="43" name="Rectangle 42">
                <a:extLst>
                  <a:ext uri="{FF2B5EF4-FFF2-40B4-BE49-F238E27FC236}">
                    <a16:creationId xmlns:a16="http://schemas.microsoft.com/office/drawing/2014/main" id="{EB3B13C6-18F9-4D48-95DA-7E3A00A936EB}"/>
                  </a:ext>
                </a:extLst>
              </p:cNvPr>
              <p:cNvSpPr>
                <a:spLocks noRot="1" noChangeAspect="1" noMove="1" noResize="1" noEditPoints="1" noAdjustHandles="1" noChangeArrowheads="1" noChangeShapeType="1" noTextEdit="1"/>
              </p:cNvSpPr>
              <p:nvPr/>
            </p:nvSpPr>
            <p:spPr>
              <a:xfrm>
                <a:off x="3679913" y="4639645"/>
                <a:ext cx="456663" cy="338554"/>
              </a:xfrm>
              <a:prstGeom prst="rect">
                <a:avLst/>
              </a:prstGeom>
              <a:blipFill>
                <a:blip r:embed="rId7"/>
                <a:stretch>
                  <a:fillRect/>
                </a:stretch>
              </a:blipFill>
              <a:ln>
                <a:noFill/>
              </a:ln>
            </p:spPr>
            <p:txBody>
              <a:bodyPr/>
              <a:lstStyle/>
              <a:p>
                <a:r>
                  <a:rPr lang="en-CN">
                    <a:noFill/>
                  </a:rPr>
                  <a:t> </a:t>
                </a:r>
              </a:p>
            </p:txBody>
          </p:sp>
        </mc:Fallback>
      </mc:AlternateContent>
      <p:sp>
        <p:nvSpPr>
          <p:cNvPr id="44" name="Rectangle 43">
            <a:extLst>
              <a:ext uri="{FF2B5EF4-FFF2-40B4-BE49-F238E27FC236}">
                <a16:creationId xmlns:a16="http://schemas.microsoft.com/office/drawing/2014/main" xmlns="" id="{36390B04-0671-1B47-A6D6-C0D13C2E68D8}"/>
              </a:ext>
            </a:extLst>
          </p:cNvPr>
          <p:cNvSpPr/>
          <p:nvPr/>
        </p:nvSpPr>
        <p:spPr>
          <a:xfrm>
            <a:off x="3558723" y="2789828"/>
            <a:ext cx="1460849" cy="369332"/>
          </a:xfrm>
          <a:prstGeom prst="rect">
            <a:avLst/>
          </a:prstGeom>
        </p:spPr>
        <p:txBody>
          <a:bodyPr wrap="none">
            <a:spAutoFit/>
          </a:bodyPr>
          <a:lstStyle/>
          <a:p>
            <a:r>
              <a:rPr lang="en-US" dirty="0"/>
              <a:t>Acetaldehyde</a:t>
            </a:r>
            <a:endParaRPr lang="x-none" dirty="0"/>
          </a:p>
        </p:txBody>
      </p:sp>
      <p:sp>
        <p:nvSpPr>
          <p:cNvPr id="45" name="Rectangle 44">
            <a:extLst>
              <a:ext uri="{FF2B5EF4-FFF2-40B4-BE49-F238E27FC236}">
                <a16:creationId xmlns:a16="http://schemas.microsoft.com/office/drawing/2014/main" xmlns="" id="{C8A6B7CC-0315-3242-A3FD-839FBC073CBA}"/>
              </a:ext>
            </a:extLst>
          </p:cNvPr>
          <p:cNvSpPr/>
          <p:nvPr/>
        </p:nvSpPr>
        <p:spPr>
          <a:xfrm>
            <a:off x="6631223" y="2788184"/>
            <a:ext cx="1193340" cy="369332"/>
          </a:xfrm>
          <a:prstGeom prst="rect">
            <a:avLst/>
          </a:prstGeom>
        </p:spPr>
        <p:txBody>
          <a:bodyPr wrap="none">
            <a:spAutoFit/>
          </a:bodyPr>
          <a:lstStyle/>
          <a:p>
            <a:r>
              <a:rPr lang="en-US" dirty="0"/>
              <a:t>Acetic acid</a:t>
            </a:r>
            <a:endParaRPr lang="x-none" dirty="0"/>
          </a:p>
        </p:txBody>
      </p:sp>
      <p:cxnSp>
        <p:nvCxnSpPr>
          <p:cNvPr id="46" name="Straight Connector 45">
            <a:extLst>
              <a:ext uri="{FF2B5EF4-FFF2-40B4-BE49-F238E27FC236}">
                <a16:creationId xmlns:a16="http://schemas.microsoft.com/office/drawing/2014/main" xmlns="" id="{4C407687-8470-8542-A3F8-A2D385CF3E68}"/>
              </a:ext>
            </a:extLst>
          </p:cNvPr>
          <p:cNvCxnSpPr/>
          <p:nvPr/>
        </p:nvCxnSpPr>
        <p:spPr>
          <a:xfrm flipV="1">
            <a:off x="4082143" y="4226437"/>
            <a:ext cx="2373614" cy="821742"/>
          </a:xfrm>
          <a:prstGeom prst="line">
            <a:avLst/>
          </a:prstGeom>
          <a:ln w="12700">
            <a:solidFill>
              <a:schemeClr val="accent6">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xmlns="" id="{DD8EE24A-CF63-4F46-8E2E-E4652315630D}"/>
              </a:ext>
            </a:extLst>
          </p:cNvPr>
          <p:cNvCxnSpPr>
            <a:cxnSpLocks/>
          </p:cNvCxnSpPr>
          <p:nvPr/>
        </p:nvCxnSpPr>
        <p:spPr>
          <a:xfrm flipV="1">
            <a:off x="5463555" y="4226437"/>
            <a:ext cx="992202" cy="816629"/>
          </a:xfrm>
          <a:prstGeom prst="straightConnector1">
            <a:avLst/>
          </a:prstGeom>
          <a:ln w="12700">
            <a:solidFill>
              <a:schemeClr val="accent4">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xmlns="" id="{C558C3D1-DB55-CD4F-94B6-C58C8E3615DE}"/>
              </a:ext>
            </a:extLst>
          </p:cNvPr>
          <p:cNvCxnSpPr>
            <a:cxnSpLocks/>
          </p:cNvCxnSpPr>
          <p:nvPr/>
        </p:nvCxnSpPr>
        <p:spPr>
          <a:xfrm flipV="1">
            <a:off x="4549379" y="5043066"/>
            <a:ext cx="914176" cy="746649"/>
          </a:xfrm>
          <a:prstGeom prst="straightConnector1">
            <a:avLst/>
          </a:prstGeom>
          <a:ln w="127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xmlns="" id="{A9477AF9-DFC9-7D45-8999-FE3EEFFABE59}"/>
                  </a:ext>
                </a:extLst>
              </p:cNvPr>
              <p:cNvSpPr/>
              <p:nvPr/>
            </p:nvSpPr>
            <p:spPr>
              <a:xfrm>
                <a:off x="5507221" y="4855257"/>
                <a:ext cx="115005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accent4">
                              <a:lumMod val="75000"/>
                            </a:schemeClr>
                          </a:solidFill>
                          <a:latin typeface="Cambria Math" panose="02040503050406030204" pitchFamily="18" charset="0"/>
                        </a:rPr>
                        <m:t>𝐶</m:t>
                      </m:r>
                      <m:sSub>
                        <m:sSubPr>
                          <m:ctrlPr>
                            <a:rPr lang="en-US" sz="1600" b="0" i="1" smtClean="0">
                              <a:solidFill>
                                <a:schemeClr val="accent4">
                                  <a:lumMod val="75000"/>
                                </a:schemeClr>
                              </a:solidFill>
                              <a:latin typeface="Cambria Math" charset="0"/>
                            </a:rPr>
                          </m:ctrlPr>
                        </m:sSubPr>
                        <m:e>
                          <m:r>
                            <a:rPr lang="en-US" sz="1600" b="0" i="1" smtClean="0">
                              <a:solidFill>
                                <a:schemeClr val="accent4">
                                  <a:lumMod val="75000"/>
                                </a:schemeClr>
                              </a:solidFill>
                              <a:latin typeface="Cambria Math" panose="02040503050406030204" pitchFamily="18" charset="0"/>
                            </a:rPr>
                            <m:t>𝐻</m:t>
                          </m:r>
                        </m:e>
                        <m:sub>
                          <m:r>
                            <a:rPr lang="en-US" sz="1600" b="0" i="1" smtClean="0">
                              <a:solidFill>
                                <a:schemeClr val="accent4">
                                  <a:lumMod val="75000"/>
                                </a:schemeClr>
                              </a:solidFill>
                              <a:latin typeface="Cambria Math" panose="02040503050406030204" pitchFamily="18" charset="0"/>
                            </a:rPr>
                            <m:t>3</m:t>
                          </m:r>
                        </m:sub>
                      </m:sSub>
                      <m:r>
                        <a:rPr lang="en-US" sz="1600" b="0" i="1" smtClean="0">
                          <a:solidFill>
                            <a:schemeClr val="accent4">
                              <a:lumMod val="75000"/>
                            </a:schemeClr>
                          </a:solidFill>
                          <a:latin typeface="Cambria Math" panose="02040503050406030204" pitchFamily="18" charset="0"/>
                        </a:rPr>
                        <m:t>𝐶𝑂𝑂𝐻</m:t>
                      </m:r>
                    </m:oMath>
                  </m:oMathPara>
                </a14:m>
                <a:endParaRPr lang="x-none" sz="1600" dirty="0">
                  <a:solidFill>
                    <a:schemeClr val="accent4">
                      <a:lumMod val="75000"/>
                    </a:schemeClr>
                  </a:solidFill>
                </a:endParaRPr>
              </a:p>
            </p:txBody>
          </p:sp>
        </mc:Choice>
        <mc:Fallback xmlns="">
          <p:sp>
            <p:nvSpPr>
              <p:cNvPr id="49" name="Rectangle 48">
                <a:extLst>
                  <a:ext uri="{FF2B5EF4-FFF2-40B4-BE49-F238E27FC236}">
                    <a16:creationId xmlns:a16="http://schemas.microsoft.com/office/drawing/2014/main" id="{A9477AF9-DFC9-7D45-8999-FE3EEFFABE59}"/>
                  </a:ext>
                </a:extLst>
              </p:cNvPr>
              <p:cNvSpPr>
                <a:spLocks noRot="1" noChangeAspect="1" noMove="1" noResize="1" noEditPoints="1" noAdjustHandles="1" noChangeArrowheads="1" noChangeShapeType="1" noTextEdit="1"/>
              </p:cNvSpPr>
              <p:nvPr/>
            </p:nvSpPr>
            <p:spPr>
              <a:xfrm>
                <a:off x="5507221" y="4855257"/>
                <a:ext cx="1150058" cy="338554"/>
              </a:xfrm>
              <a:prstGeom prst="rect">
                <a:avLst/>
              </a:prstGeom>
              <a:blipFill>
                <a:blip r:embed="rId8"/>
                <a:stretch>
                  <a:fillRect/>
                </a:stretch>
              </a:blipFill>
            </p:spPr>
            <p:txBody>
              <a:bodyPr/>
              <a:lstStyle/>
              <a:p>
                <a:r>
                  <a:rPr lang="en-CN">
                    <a:noFill/>
                  </a:rPr>
                  <a:t> </a:t>
                </a:r>
              </a:p>
            </p:txBody>
          </p:sp>
        </mc:Fallback>
      </mc:AlternateContent>
      <p:sp>
        <p:nvSpPr>
          <p:cNvPr id="21" name="Rectangle 20">
            <a:extLst>
              <a:ext uri="{FF2B5EF4-FFF2-40B4-BE49-F238E27FC236}">
                <a16:creationId xmlns:a16="http://schemas.microsoft.com/office/drawing/2014/main" xmlns="" id="{81556B45-E61F-7046-A6B7-73EC5175175D}"/>
              </a:ext>
            </a:extLst>
          </p:cNvPr>
          <p:cNvSpPr/>
          <p:nvPr/>
        </p:nvSpPr>
        <p:spPr>
          <a:xfrm>
            <a:off x="1227577" y="1408758"/>
            <a:ext cx="6901120" cy="461665"/>
          </a:xfrm>
          <a:prstGeom prst="rect">
            <a:avLst/>
          </a:prstGeom>
        </p:spPr>
        <p:txBody>
          <a:bodyPr wrap="none">
            <a:spAutoFit/>
          </a:bodyPr>
          <a:lstStyle/>
          <a:p>
            <a:r>
              <a:rPr lang="en-US" sz="2400" b="1" dirty="0"/>
              <a:t>Structure- and reaction-aware molecule embeddings</a:t>
            </a:r>
            <a:endParaRPr lang="x-none" sz="2400" dirty="0"/>
          </a:p>
        </p:txBody>
      </p:sp>
      <p:sp>
        <p:nvSpPr>
          <p:cNvPr id="23" name="Title 2">
            <a:extLst>
              <a:ext uri="{FF2B5EF4-FFF2-40B4-BE49-F238E27FC236}">
                <a16:creationId xmlns="" xmlns:a16="http://schemas.microsoft.com/office/drawing/2014/main" id="{17ADDADA-BF0A-814A-98DE-69C8740248C5}"/>
              </a:ext>
            </a:extLst>
          </p:cNvPr>
          <p:cNvSpPr>
            <a:spLocks noGrp="1"/>
          </p:cNvSpPr>
          <p:nvPr>
            <p:ph type="title"/>
          </p:nvPr>
        </p:nvSpPr>
        <p:spPr>
          <a:xfrm>
            <a:off x="1497037" y="98466"/>
            <a:ext cx="10022174" cy="1206501"/>
          </a:xfrm>
        </p:spPr>
        <p:txBody>
          <a:bodyPr lIns="91440" tIns="45720" rIns="91440" bIns="45720" anchor="ctr"/>
          <a:lstStyle/>
          <a:p>
            <a:r>
              <a:rPr lang="en-US" sz="2800" b="1" dirty="0" smtClean="0">
                <a:latin typeface="Arial"/>
                <a:cs typeface="Arial"/>
              </a:rPr>
              <a:t>Structure-aware and reaction-aware chemical entity embedding representation</a:t>
            </a:r>
            <a:endParaRPr lang="en-US" sz="2800" b="1" dirty="0">
              <a:latin typeface="Arial"/>
              <a:cs typeface="Arial"/>
            </a:endParaRPr>
          </a:p>
        </p:txBody>
      </p:sp>
    </p:spTree>
    <p:extLst>
      <p:ext uri="{BB962C8B-B14F-4D97-AF65-F5344CB8AC3E}">
        <p14:creationId xmlns:p14="http://schemas.microsoft.com/office/powerpoint/2010/main" val="200390454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MLI_ppt_template_design_121020" id="{620F4980-DD1F-FC4B-93E6-23DEC6B23F49}" vid="{D46FE277-25C4-2442-8915-7FAB717776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Theme1</Template>
  <TotalTime>3323</TotalTime>
  <Words>3138</Words>
  <Application>Microsoft Macintosh PowerPoint</Application>
  <PresentationFormat>Widescreen</PresentationFormat>
  <Paragraphs>590</Paragraphs>
  <Slides>44</Slides>
  <Notes>14</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44</vt:i4>
      </vt:variant>
    </vt:vector>
  </HeadingPairs>
  <TitlesOfParts>
    <vt:vector size="61" baseType="lpstr">
      <vt:lpstr>-apple-system</vt:lpstr>
      <vt:lpstr>Amasis MT Pro</vt:lpstr>
      <vt:lpstr>Calibri</vt:lpstr>
      <vt:lpstr>Calibri Light</vt:lpstr>
      <vt:lpstr>Cambria</vt:lpstr>
      <vt:lpstr>Cambria Math</vt:lpstr>
      <vt:lpstr>Courier New</vt:lpstr>
      <vt:lpstr>Lato Light</vt:lpstr>
      <vt:lpstr>MS Mincho</vt:lpstr>
      <vt:lpstr>Noto Sans Symbols</vt:lpstr>
      <vt:lpstr>Palatino Linotype</vt:lpstr>
      <vt:lpstr>Roboto</vt:lpstr>
      <vt:lpstr>Times New Roman</vt:lpstr>
      <vt:lpstr>等线</vt:lpstr>
      <vt:lpstr>等线 Light</vt:lpstr>
      <vt:lpstr>Arial</vt:lpstr>
      <vt:lpstr>Custom Design</vt:lpstr>
      <vt:lpstr>PowerPoint Presentation</vt:lpstr>
      <vt:lpstr>Problem: Too Much papers</vt:lpstr>
      <vt:lpstr>How modern Chemists design their experiments</vt:lpstr>
      <vt:lpstr>Our GOAL: converting unstructured DATA TO structured KNOWLEDGE</vt:lpstr>
      <vt:lpstr>Unique challenges and solutions</vt:lpstr>
      <vt:lpstr>5,6-Dihydroxy-1H-indole-2-carboxylic acid</vt:lpstr>
      <vt:lpstr>5,6-Dihydroxy-1H-indole-2-carboxylic acid</vt:lpstr>
      <vt:lpstr>Structure-aware and reaction-aware chemical entity embedding representation</vt:lpstr>
      <vt:lpstr>Structure-aware and reaction-aware chemical entity embedding representation</vt:lpstr>
      <vt:lpstr>Structure-aware and reaction-aware chemical entity embedding representation</vt:lpstr>
      <vt:lpstr>Embedding visualization</vt:lpstr>
      <vt:lpstr>Embedding visualization</vt:lpstr>
      <vt:lpstr>Embedding visualization</vt:lpstr>
      <vt:lpstr>Embedding visualization</vt:lpstr>
      <vt:lpstr>Adding cross-modal attention to improve interpretability</vt:lpstr>
      <vt:lpstr>Sentence-level context is insufficient</vt:lpstr>
      <vt:lpstr>EFFICIENT Entity Linking BASED ON CNN</vt:lpstr>
      <vt:lpstr>multimodal definition powered entity representation</vt:lpstr>
      <vt:lpstr>Constructing an Extra Brain:  Encoding External Knowledge  via entity linking</vt:lpstr>
      <vt:lpstr>Initial Span graph construction</vt:lpstr>
      <vt:lpstr>Final Span graph prediction</vt:lpstr>
      <vt:lpstr>Long distance between knowledge elements</vt:lpstr>
      <vt:lpstr>Compressing Long Context with Abstract Meaning Representation</vt:lpstr>
      <vt:lpstr>Knowledge-enriched Abstract Meaning Representation</vt:lpstr>
      <vt:lpstr>ENTITY AND RELATION EXTRACTION Results</vt:lpstr>
      <vt:lpstr>Event EXTRACTION Results</vt:lpstr>
      <vt:lpstr>Qualitative analysis</vt:lpstr>
      <vt:lpstr>Qualitative analysis</vt:lpstr>
      <vt:lpstr>APPLICATION [1]: REACTION AND PROPERTY PREDICTION</vt:lpstr>
      <vt:lpstr>Training</vt:lpstr>
      <vt:lpstr>Training: contrastive loss</vt:lpstr>
      <vt:lpstr>Reaction prediction</vt:lpstr>
      <vt:lpstr>Reaction prediction Results</vt:lpstr>
      <vt:lpstr>Property prediction</vt:lpstr>
      <vt:lpstr>Property prediction</vt:lpstr>
      <vt:lpstr>APPLICATION [2] retrieving molecular images with natural language QUERIES</vt:lpstr>
      <vt:lpstr>APPLICATION [2] retrieving molecular images with natural language QUERIES</vt:lpstr>
      <vt:lpstr>APPLICATION [2] retrieving molecular images with natural language QUERIES</vt:lpstr>
      <vt:lpstr>Examples from retrieval and cross-modal  association rule mining</vt:lpstr>
      <vt:lpstr>A NEW chemistry IE BENCHMARK</vt:lpstr>
      <vt:lpstr>A NeW COVID-19 Benchmark</vt:lpstr>
      <vt:lpstr>APPLICATION IN COVID-19 DRUG REPURPOSING REPORT GENERATION </vt:lpstr>
      <vt:lpstr>APPLICATION IN COVID-19 DRUG REPURPOSING REPORT GENERATION </vt:lpstr>
      <vt:lpstr>Conclusions and Future Work</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Young, Celine Hartman</dc:creator>
  <cp:lastModifiedBy>Microsoft Office User</cp:lastModifiedBy>
  <cp:revision>186</cp:revision>
  <dcterms:created xsi:type="dcterms:W3CDTF">2021-01-12T17:34:02Z</dcterms:created>
  <dcterms:modified xsi:type="dcterms:W3CDTF">2021-08-09T02:13:45Z</dcterms:modified>
</cp:coreProperties>
</file>